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399" r:id="rId6"/>
    <p:sldId id="400" r:id="rId7"/>
    <p:sldId id="258" r:id="rId8"/>
    <p:sldId id="259" r:id="rId9"/>
    <p:sldId id="375" r:id="rId10"/>
    <p:sldId id="376" r:id="rId11"/>
    <p:sldId id="396" r:id="rId12"/>
    <p:sldId id="392" r:id="rId13"/>
    <p:sldId id="268" r:id="rId14"/>
    <p:sldId id="430" r:id="rId15"/>
    <p:sldId id="429" r:id="rId16"/>
    <p:sldId id="440" r:id="rId17"/>
    <p:sldId id="446" r:id="rId18"/>
    <p:sldId id="431" r:id="rId19"/>
    <p:sldId id="452" r:id="rId20"/>
    <p:sldId id="459" r:id="rId21"/>
    <p:sldId id="458" r:id="rId22"/>
    <p:sldId id="457" r:id="rId23"/>
    <p:sldId id="387" r:id="rId24"/>
    <p:sldId id="383" r:id="rId25"/>
    <p:sldId id="290" r:id="rId26"/>
    <p:sldId id="28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howGuides="1">
      <p:cViewPr>
        <p:scale>
          <a:sx n="75" d="100"/>
          <a:sy n="75" d="100"/>
        </p:scale>
        <p:origin x="1690" y="43"/>
      </p:cViewPr>
      <p:guideLst>
        <p:guide orient="horz" pos="2160"/>
        <p:guide pos="292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PlaceHolder 1"/>
          <p:cNvSpPr>
            <a:spLocks noGrp="1"/>
          </p:cNvSpPr>
          <p:nvPr>
            <p:ph type="body"/>
          </p:nvPr>
        </p:nvSpPr>
        <p:spPr>
          <a:xfrm>
            <a:off x="756000" y="5078520"/>
            <a:ext cx="6047640" cy="4811040"/>
          </a:xfrm>
          <a:prstGeom prst="rect">
            <a:avLst/>
          </a:prstGeom>
        </p:spPr>
        <p:txBody>
          <a:bodyPr wrap="none" lIns="0" tIns="0" rIns="0" bIns="0"/>
          <a:lstStyle/>
          <a:p>
            <a:r>
              <a:rPr lang="en-IN"/>
              <a:t>Click to edit the notes format</a:t>
            </a:r>
            <a:endParaRPr lang="en-IN"/>
          </a:p>
        </p:txBody>
      </p:sp>
      <p:sp>
        <p:nvSpPr>
          <p:cNvPr id="35" name="PlaceHolder 2"/>
          <p:cNvSpPr>
            <a:spLocks noGrp="1"/>
          </p:cNvSpPr>
          <p:nvPr>
            <p:ph type="hdr"/>
          </p:nvPr>
        </p:nvSpPr>
        <p:spPr>
          <a:xfrm>
            <a:off x="0" y="0"/>
            <a:ext cx="3280320" cy="534240"/>
          </a:xfrm>
          <a:prstGeom prst="rect">
            <a:avLst/>
          </a:prstGeom>
        </p:spPr>
        <p:txBody>
          <a:bodyPr wrap="none" lIns="0" tIns="0" rIns="0" bIns="0"/>
          <a:lstStyle/>
          <a:p>
            <a:r>
              <a:rPr lang="en-IN"/>
              <a:t>&lt;header&gt;</a:t>
            </a:r>
            <a:endParaRPr lang="en-IN"/>
          </a:p>
        </p:txBody>
      </p:sp>
      <p:sp>
        <p:nvSpPr>
          <p:cNvPr id="36" name="PlaceHolder 3"/>
          <p:cNvSpPr>
            <a:spLocks noGrp="1"/>
          </p:cNvSpPr>
          <p:nvPr>
            <p:ph type="dt"/>
          </p:nvPr>
        </p:nvSpPr>
        <p:spPr>
          <a:xfrm>
            <a:off x="4279320" y="0"/>
            <a:ext cx="3280320" cy="534240"/>
          </a:xfrm>
          <a:prstGeom prst="rect">
            <a:avLst/>
          </a:prstGeom>
        </p:spPr>
        <p:txBody>
          <a:bodyPr wrap="none" lIns="0" tIns="0" rIns="0" bIns="0"/>
          <a:lstStyle/>
          <a:p>
            <a:pPr algn="r"/>
            <a:r>
              <a:rPr lang="en-IN"/>
              <a:t>&lt;date/time&gt;</a:t>
            </a:r>
            <a:endParaRPr lang="en-IN"/>
          </a:p>
        </p:txBody>
      </p:sp>
      <p:sp>
        <p:nvSpPr>
          <p:cNvPr id="37" name="PlaceHolder 4"/>
          <p:cNvSpPr>
            <a:spLocks noGrp="1"/>
          </p:cNvSpPr>
          <p:nvPr>
            <p:ph type="ftr"/>
          </p:nvPr>
        </p:nvSpPr>
        <p:spPr>
          <a:xfrm>
            <a:off x="0" y="10157400"/>
            <a:ext cx="3280320" cy="534240"/>
          </a:xfrm>
          <a:prstGeom prst="rect">
            <a:avLst/>
          </a:prstGeom>
        </p:spPr>
        <p:txBody>
          <a:bodyPr wrap="none" lIns="0" tIns="0" rIns="0" bIns="0" anchor="b"/>
          <a:lstStyle/>
          <a:p>
            <a:r>
              <a:rPr lang="en-IN"/>
              <a:t>&lt;footer&gt;</a:t>
            </a:r>
            <a:endParaRPr lang="en-IN"/>
          </a:p>
        </p:txBody>
      </p:sp>
      <p:sp>
        <p:nvSpPr>
          <p:cNvPr id="38" name="PlaceHolder 5"/>
          <p:cNvSpPr>
            <a:spLocks noGrp="1"/>
          </p:cNvSpPr>
          <p:nvPr>
            <p:ph type="sldNum"/>
          </p:nvPr>
        </p:nvSpPr>
        <p:spPr>
          <a:xfrm>
            <a:off x="4279320" y="10157400"/>
            <a:ext cx="3280320" cy="534240"/>
          </a:xfrm>
          <a:prstGeom prst="rect">
            <a:avLst/>
          </a:prstGeom>
        </p:spPr>
        <p:txBody>
          <a:bodyPr wrap="none" lIns="0" tIns="0" rIns="0" bIns="0" anchor="b"/>
          <a:lstStyle/>
          <a:p>
            <a:pPr algn="r"/>
            <a:fld id="{51811100-C181-4161-81E1-C1B1D191B141}" type="slidenum">
              <a:rPr lang="en-IN"/>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49" name="CustomShape 2"/>
          <p:cNvSpPr/>
          <p:nvPr/>
        </p:nvSpPr>
        <p:spPr>
          <a:xfrm>
            <a:off x="0" y="0"/>
            <a:ext cx="11796480" cy="11796480"/>
          </a:xfrm>
          <a:prstGeom prst="rect">
            <a:avLst/>
          </a:prstGeom>
        </p:spPr>
        <p:txBody>
          <a:bodyPr lIns="90000" tIns="45000" rIns="90000" bIns="45000"/>
          <a:lstStyle/>
          <a:p>
            <a:pPr>
              <a:lnSpc>
                <a:spcPct val="100000"/>
              </a:lnSpc>
            </a:pPr>
            <a:fld id="{11216171-A131-4111-8101-11D1D10191D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51" name="CustomShape 2"/>
          <p:cNvSpPr/>
          <p:nvPr/>
        </p:nvSpPr>
        <p:spPr>
          <a:xfrm>
            <a:off x="0" y="0"/>
            <a:ext cx="11796480" cy="11796480"/>
          </a:xfrm>
          <a:prstGeom prst="rect">
            <a:avLst/>
          </a:prstGeom>
        </p:spPr>
        <p:txBody>
          <a:bodyPr lIns="90000" tIns="45000" rIns="90000" bIns="45000"/>
          <a:lstStyle/>
          <a:p>
            <a:pPr>
              <a:lnSpc>
                <a:spcPct val="100000"/>
              </a:lnSpc>
            </a:pPr>
            <a:fld id="{111131C1-D111-41A1-81D1-3111B1E131A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53" name="CustomShape 2"/>
          <p:cNvSpPr/>
          <p:nvPr/>
        </p:nvSpPr>
        <p:spPr>
          <a:xfrm>
            <a:off x="0" y="0"/>
            <a:ext cx="11796480" cy="11796480"/>
          </a:xfrm>
          <a:prstGeom prst="rect">
            <a:avLst/>
          </a:prstGeom>
        </p:spPr>
        <p:txBody>
          <a:bodyPr lIns="90000" tIns="45000" rIns="90000" bIns="45000"/>
          <a:lstStyle/>
          <a:p>
            <a:pPr>
              <a:lnSpc>
                <a:spcPct val="100000"/>
              </a:lnSpc>
            </a:pPr>
            <a:fld id="{D19121C1-21D1-4161-B1F1-C141D191815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fld>
            <a:endParaRPr lang="en-IN">
              <a:solidFill>
                <a:srgbClr val="000000"/>
              </a:solidFill>
              <a:latin typeface="+mn-lt"/>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24" name="PlaceHolder 2"/>
          <p:cNvSpPr>
            <a:spLocks noGrp="1"/>
          </p:cNvSpPr>
          <p:nvPr>
            <p:ph type="body"/>
          </p:nvPr>
        </p:nvSpPr>
        <p:spPr>
          <a:xfrm>
            <a:off x="457200" y="1604520"/>
            <a:ext cx="8046360" cy="1896480"/>
          </a:xfrm>
          <a:prstGeom prst="rect">
            <a:avLst/>
          </a:prstGeom>
        </p:spPr>
        <p:txBody>
          <a:bodyPr wrap="none" lIns="0" tIns="0" rIns="0" bIns="0"/>
          <a:lstStyle/>
          <a:p/>
        </p:txBody>
      </p:sp>
      <p:sp>
        <p:nvSpPr>
          <p:cNvPr id="25" name="PlaceHolder 3"/>
          <p:cNvSpPr>
            <a:spLocks noGrp="1"/>
          </p:cNvSpPr>
          <p:nvPr>
            <p:ph type="body"/>
          </p:nvPr>
        </p:nvSpPr>
        <p:spPr>
          <a:xfrm>
            <a:off x="457200" y="3681360"/>
            <a:ext cx="8046360" cy="1896480"/>
          </a:xfrm>
          <a:prstGeom prst="rect">
            <a:avLst/>
          </a:prstGeom>
        </p:spPr>
        <p:txBody>
          <a:bodyPr wrap="none" lIns="0" tIns="0" rIns="0" bIns="0"/>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27" name="PlaceHolder 2"/>
          <p:cNvSpPr>
            <a:spLocks noGrp="1"/>
          </p:cNvSpPr>
          <p:nvPr>
            <p:ph type="body"/>
          </p:nvPr>
        </p:nvSpPr>
        <p:spPr>
          <a:xfrm>
            <a:off x="457200" y="1604520"/>
            <a:ext cx="3926160" cy="1896480"/>
          </a:xfrm>
          <a:prstGeom prst="rect">
            <a:avLst/>
          </a:prstGeom>
        </p:spPr>
        <p:txBody>
          <a:bodyPr wrap="none" lIns="0" tIns="0" rIns="0" bIns="0"/>
          <a:lstStyle/>
          <a:p/>
        </p:txBody>
      </p:sp>
      <p:sp>
        <p:nvSpPr>
          <p:cNvPr id="28" name="PlaceHolder 3"/>
          <p:cNvSpPr>
            <a:spLocks noGrp="1"/>
          </p:cNvSpPr>
          <p:nvPr>
            <p:ph type="body"/>
          </p:nvPr>
        </p:nvSpPr>
        <p:spPr>
          <a:xfrm>
            <a:off x="4579920" y="1604520"/>
            <a:ext cx="3926160" cy="1896480"/>
          </a:xfrm>
          <a:prstGeom prst="rect">
            <a:avLst/>
          </a:prstGeom>
        </p:spPr>
        <p:txBody>
          <a:bodyPr wrap="none" lIns="0" tIns="0" rIns="0" bIns="0"/>
          <a:lstStyle/>
          <a:p/>
        </p:txBody>
      </p:sp>
      <p:sp>
        <p:nvSpPr>
          <p:cNvPr id="29" name="PlaceHolder 4"/>
          <p:cNvSpPr>
            <a:spLocks noGrp="1"/>
          </p:cNvSpPr>
          <p:nvPr>
            <p:ph type="body"/>
          </p:nvPr>
        </p:nvSpPr>
        <p:spPr>
          <a:xfrm>
            <a:off x="4579920" y="3681360"/>
            <a:ext cx="3926160" cy="1896480"/>
          </a:xfrm>
          <a:prstGeom prst="rect">
            <a:avLst/>
          </a:prstGeom>
        </p:spPr>
        <p:txBody>
          <a:bodyPr wrap="none" lIns="0" tIns="0" rIns="0" bIns="0"/>
          <a:lstStyle/>
          <a:p/>
        </p:txBody>
      </p:sp>
      <p:sp>
        <p:nvSpPr>
          <p:cNvPr id="30" name="PlaceHolder 5"/>
          <p:cNvSpPr>
            <a:spLocks noGrp="1"/>
          </p:cNvSpPr>
          <p:nvPr>
            <p:ph type="body"/>
          </p:nvPr>
        </p:nvSpPr>
        <p:spPr>
          <a:xfrm>
            <a:off x="457200" y="3681360"/>
            <a:ext cx="3926160" cy="1896480"/>
          </a:xfrm>
          <a:prstGeom prst="rect">
            <a:avLst/>
          </a:prstGeom>
        </p:spPr>
        <p:txBody>
          <a:bodyPr wrap="none" lIns="0" tIns="0" rIns="0" bIns="0"/>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32" name="PlaceHolder 2"/>
          <p:cNvSpPr>
            <a:spLocks noGrp="1"/>
          </p:cNvSpPr>
          <p:nvPr>
            <p:ph type="body"/>
          </p:nvPr>
        </p:nvSpPr>
        <p:spPr>
          <a:xfrm>
            <a:off x="457200" y="1604520"/>
            <a:ext cx="3926160" cy="1896480"/>
          </a:xfrm>
          <a:prstGeom prst="rect">
            <a:avLst/>
          </a:prstGeom>
        </p:spPr>
        <p:txBody>
          <a:bodyPr wrap="none" lIns="0" tIns="0" rIns="0" bIns="0"/>
          <a:lstStyle/>
          <a:p/>
        </p:txBody>
      </p:sp>
      <p:sp>
        <p:nvSpPr>
          <p:cNvPr id="33" name="PlaceHolder 3"/>
          <p:cNvSpPr>
            <a:spLocks noGrp="1"/>
          </p:cNvSpPr>
          <p:nvPr>
            <p:ph type="body"/>
          </p:nvPr>
        </p:nvSpPr>
        <p:spPr>
          <a:xfrm>
            <a:off x="4579920" y="1604520"/>
            <a:ext cx="3926160" cy="1896480"/>
          </a:xfrm>
          <a:prstGeom prst="rect">
            <a:avLst/>
          </a:prstGeom>
        </p:spPr>
        <p:txBody>
          <a:bodyPr wrap="none" lIns="0" tIns="0" rIns="0" bIns="0"/>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3" name="PlaceHolder 2"/>
          <p:cNvSpPr>
            <a:spLocks noGrp="1"/>
          </p:cNvSpPr>
          <p:nvPr>
            <p:ph type="subTitle"/>
          </p:nvPr>
        </p:nvSpPr>
        <p:spPr>
          <a:xfrm>
            <a:off x="457200" y="1604520"/>
            <a:ext cx="8046360" cy="3977280"/>
          </a:xfrm>
          <a:prstGeom prst="rect">
            <a:avLst/>
          </a:prstGeom>
        </p:spPr>
        <p:txBody>
          <a:bodyPr wrap="none" lIns="0" tIns="0" rIns="0" bIns="0" anchor="ctr"/>
          <a:lstStyle/>
          <a:p>
            <a:pPr algn="c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5" name="PlaceHolder 2"/>
          <p:cNvSpPr>
            <a:spLocks noGrp="1"/>
          </p:cNvSpPr>
          <p:nvPr>
            <p:ph type="body"/>
          </p:nvPr>
        </p:nvSpPr>
        <p:spPr>
          <a:xfrm>
            <a:off x="457200" y="1604520"/>
            <a:ext cx="8046360" cy="3976920"/>
          </a:xfrm>
          <a:prstGeom prst="rect">
            <a:avLst/>
          </a:prstGeom>
        </p:spPr>
        <p:txBody>
          <a:bodyPr wrap="none" lIns="0" tIns="0" rIns="0" bIns="0"/>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7" name="PlaceHolder 2"/>
          <p:cNvSpPr>
            <a:spLocks noGrp="1"/>
          </p:cNvSpPr>
          <p:nvPr>
            <p:ph type="body"/>
          </p:nvPr>
        </p:nvSpPr>
        <p:spPr>
          <a:xfrm>
            <a:off x="457200" y="1604520"/>
            <a:ext cx="3926160" cy="3976920"/>
          </a:xfrm>
          <a:prstGeom prst="rect">
            <a:avLst/>
          </a:prstGeom>
        </p:spPr>
        <p:txBody>
          <a:bodyPr wrap="none" lIns="0" tIns="0" rIns="0" bIns="0"/>
          <a:lstStyle/>
          <a:p/>
        </p:txBody>
      </p:sp>
      <p:sp>
        <p:nvSpPr>
          <p:cNvPr id="8" name="PlaceHolder 3"/>
          <p:cNvSpPr>
            <a:spLocks noGrp="1"/>
          </p:cNvSpPr>
          <p:nvPr>
            <p:ph type="body"/>
          </p:nvPr>
        </p:nvSpPr>
        <p:spPr>
          <a:xfrm>
            <a:off x="4579920" y="1604520"/>
            <a:ext cx="3926160" cy="3976920"/>
          </a:xfrm>
          <a:prstGeom prst="rect">
            <a:avLst/>
          </a:prstGeom>
        </p:spPr>
        <p:txBody>
          <a:bodyPr wrap="none" lIns="0" tIns="0" rIns="0" bIns="0"/>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2130480"/>
            <a:ext cx="7771680" cy="3450960"/>
          </a:xfrm>
          <a:prstGeom prst="rect">
            <a:avLst/>
          </a:prstGeom>
        </p:spPr>
        <p:txBody>
          <a:bodyPr wrap="none" lIns="0" tIns="0" rIns="0" bIns="0" anchor="ctr"/>
          <a:lstStyle/>
          <a:p>
            <a:pPr algn="c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12" name="PlaceHolder 2"/>
          <p:cNvSpPr>
            <a:spLocks noGrp="1"/>
          </p:cNvSpPr>
          <p:nvPr>
            <p:ph type="body"/>
          </p:nvPr>
        </p:nvSpPr>
        <p:spPr>
          <a:xfrm>
            <a:off x="457200" y="1604520"/>
            <a:ext cx="3926160" cy="1896480"/>
          </a:xfrm>
          <a:prstGeom prst="rect">
            <a:avLst/>
          </a:prstGeom>
        </p:spPr>
        <p:txBody>
          <a:bodyPr wrap="none" lIns="0" tIns="0" rIns="0" bIns="0"/>
          <a:lstStyle/>
          <a:p/>
        </p:txBody>
      </p:sp>
      <p:sp>
        <p:nvSpPr>
          <p:cNvPr id="13" name="PlaceHolder 3"/>
          <p:cNvSpPr>
            <a:spLocks noGrp="1"/>
          </p:cNvSpPr>
          <p:nvPr>
            <p:ph type="body"/>
          </p:nvPr>
        </p:nvSpPr>
        <p:spPr>
          <a:xfrm>
            <a:off x="457200" y="3681360"/>
            <a:ext cx="3926160" cy="1896480"/>
          </a:xfrm>
          <a:prstGeom prst="rect">
            <a:avLst/>
          </a:prstGeom>
        </p:spPr>
        <p:txBody>
          <a:bodyPr wrap="none" lIns="0" tIns="0" rIns="0" bIns="0"/>
          <a:lstStyle/>
          <a:p/>
        </p:txBody>
      </p:sp>
      <p:sp>
        <p:nvSpPr>
          <p:cNvPr id="14" name="PlaceHolder 4"/>
          <p:cNvSpPr>
            <a:spLocks noGrp="1"/>
          </p:cNvSpPr>
          <p:nvPr>
            <p:ph type="body"/>
          </p:nvPr>
        </p:nvSpPr>
        <p:spPr>
          <a:xfrm>
            <a:off x="4579920" y="1604520"/>
            <a:ext cx="3926160" cy="3976920"/>
          </a:xfrm>
          <a:prstGeom prst="rect">
            <a:avLst/>
          </a:prstGeom>
        </p:spPr>
        <p:txBody>
          <a:bodyPr wrap="none" lIns="0" tIns="0" rIns="0" bIns="0"/>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16" name="PlaceHolder 2"/>
          <p:cNvSpPr>
            <a:spLocks noGrp="1"/>
          </p:cNvSpPr>
          <p:nvPr>
            <p:ph type="body"/>
          </p:nvPr>
        </p:nvSpPr>
        <p:spPr>
          <a:xfrm>
            <a:off x="457200" y="1604520"/>
            <a:ext cx="3926160" cy="3976920"/>
          </a:xfrm>
          <a:prstGeom prst="rect">
            <a:avLst/>
          </a:prstGeom>
        </p:spPr>
        <p:txBody>
          <a:bodyPr wrap="none" lIns="0" tIns="0" rIns="0" bIns="0"/>
          <a:lstStyle/>
          <a:p/>
        </p:txBody>
      </p:sp>
      <p:sp>
        <p:nvSpPr>
          <p:cNvPr id="17" name="PlaceHolder 3"/>
          <p:cNvSpPr>
            <a:spLocks noGrp="1"/>
          </p:cNvSpPr>
          <p:nvPr>
            <p:ph type="body"/>
          </p:nvPr>
        </p:nvSpPr>
        <p:spPr>
          <a:xfrm>
            <a:off x="4579920" y="1604520"/>
            <a:ext cx="3926160" cy="1896480"/>
          </a:xfrm>
          <a:prstGeom prst="rect">
            <a:avLst/>
          </a:prstGeom>
        </p:spPr>
        <p:txBody>
          <a:bodyPr wrap="none" lIns="0" tIns="0" rIns="0" bIns="0"/>
          <a:lstStyle/>
          <a:p/>
        </p:txBody>
      </p:sp>
      <p:sp>
        <p:nvSpPr>
          <p:cNvPr id="18" name="PlaceHolder 4"/>
          <p:cNvSpPr>
            <a:spLocks noGrp="1"/>
          </p:cNvSpPr>
          <p:nvPr>
            <p:ph type="body"/>
          </p:nvPr>
        </p:nvSpPr>
        <p:spPr>
          <a:xfrm>
            <a:off x="4579920" y="3681360"/>
            <a:ext cx="3926160" cy="1896480"/>
          </a:xfrm>
          <a:prstGeom prst="rect">
            <a:avLst/>
          </a:prstGeom>
        </p:spPr>
        <p:txBody>
          <a:bodyPr wrap="none" lIns="0" tIns="0" rIns="0" bIns="0"/>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p>
        </p:txBody>
      </p:sp>
      <p:sp>
        <p:nvSpPr>
          <p:cNvPr id="20" name="PlaceHolder 2"/>
          <p:cNvSpPr>
            <a:spLocks noGrp="1"/>
          </p:cNvSpPr>
          <p:nvPr>
            <p:ph type="body"/>
          </p:nvPr>
        </p:nvSpPr>
        <p:spPr>
          <a:xfrm>
            <a:off x="457200" y="1604520"/>
            <a:ext cx="3926160" cy="1896480"/>
          </a:xfrm>
          <a:prstGeom prst="rect">
            <a:avLst/>
          </a:prstGeom>
        </p:spPr>
        <p:txBody>
          <a:bodyPr wrap="none" lIns="0" tIns="0" rIns="0" bIns="0"/>
          <a:lstStyle/>
          <a:p/>
        </p:txBody>
      </p:sp>
      <p:sp>
        <p:nvSpPr>
          <p:cNvPr id="21" name="PlaceHolder 3"/>
          <p:cNvSpPr>
            <a:spLocks noGrp="1"/>
          </p:cNvSpPr>
          <p:nvPr>
            <p:ph type="body"/>
          </p:nvPr>
        </p:nvSpPr>
        <p:spPr>
          <a:xfrm>
            <a:off x="4579920" y="1604520"/>
            <a:ext cx="3926160" cy="1896480"/>
          </a:xfrm>
          <a:prstGeom prst="rect">
            <a:avLst/>
          </a:prstGeom>
        </p:spPr>
        <p:txBody>
          <a:bodyPr wrap="none" lIns="0" tIns="0" rIns="0" bIns="0"/>
          <a:lstStyle/>
          <a:p/>
        </p:txBody>
      </p:sp>
      <p:sp>
        <p:nvSpPr>
          <p:cNvPr id="22" name="PlaceHolder 4"/>
          <p:cNvSpPr>
            <a:spLocks noGrp="1"/>
          </p:cNvSpPr>
          <p:nvPr>
            <p:ph type="body"/>
          </p:nvPr>
        </p:nvSpPr>
        <p:spPr>
          <a:xfrm>
            <a:off x="457200" y="3681360"/>
            <a:ext cx="8045640" cy="1896480"/>
          </a:xfrm>
          <a:prstGeom prst="rect">
            <a:avLst/>
          </a:prstGeom>
        </p:spPr>
        <p:txBody>
          <a:bodyPr wrap="none" lIns="0" tIns="0" rIns="0" bIns="0"/>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520"/>
          </a:xfrm>
          <a:prstGeom prst="rect">
            <a:avLst/>
          </a:prstGeom>
        </p:spPr>
        <p:txBody>
          <a:bodyPr wrap="none" lIns="0" tIns="0" rIns="0" bIns="0" anchor="ctr"/>
          <a:lstStyle/>
          <a:p>
            <a:r>
              <a:rPr lang="en-IN"/>
              <a:t>Click to edit the title text format</a:t>
            </a:r>
            <a:endParaRPr lang="en-IN"/>
          </a:p>
        </p:txBody>
      </p:sp>
      <p:sp>
        <p:nvSpPr>
          <p:cNvPr id="3" name="PlaceHolder 2"/>
          <p:cNvSpPr>
            <a:spLocks noGrp="1"/>
          </p:cNvSpPr>
          <p:nvPr>
            <p:ph type="body"/>
          </p:nvPr>
        </p:nvSpPr>
        <p:spPr>
          <a:xfrm>
            <a:off x="457200" y="1604520"/>
            <a:ext cx="8046360" cy="3976920"/>
          </a:xfrm>
          <a:prstGeom prst="rect">
            <a:avLst/>
          </a:prstGeom>
        </p:spPr>
        <p:txBody>
          <a:bodyPr wrap="none" lIns="0" tIns="0" rIns="0" bIns="0"/>
          <a:lstStyle/>
          <a:p>
            <a:pPr>
              <a:buSzPct val="45000"/>
              <a:buFont typeface="StarSymbol"/>
              <a:buChar char=""/>
            </a:pPr>
            <a:r>
              <a:rPr lang="en-IN"/>
              <a:t>Click to edit the outline text format</a:t>
            </a:r>
            <a:endParaRPr lang="en-IN"/>
          </a:p>
          <a:p>
            <a:pPr lvl="1">
              <a:buSzPct val="75000"/>
              <a:buFont typeface="StarSymbol"/>
              <a:buChar char=""/>
            </a:pPr>
            <a:r>
              <a:rPr lang="en-IN"/>
              <a:t>Second Outline Level</a:t>
            </a:r>
            <a:endParaRPr lang="en-IN"/>
          </a:p>
          <a:p>
            <a:pPr lvl="2">
              <a:buSzPct val="45000"/>
              <a:buFont typeface="StarSymbol"/>
              <a:buChar char=""/>
            </a:pPr>
            <a:r>
              <a:rPr lang="en-IN"/>
              <a:t>Third Outline Level</a:t>
            </a:r>
            <a:endParaRPr lang="en-IN"/>
          </a:p>
          <a:p>
            <a:pPr lvl="3">
              <a:buSzPct val="75000"/>
              <a:buFont typeface="StarSymbol"/>
              <a:buChar char=""/>
            </a:pPr>
            <a:r>
              <a:rPr lang="en-IN"/>
              <a:t>Fourth Outline Level</a:t>
            </a:r>
            <a:endParaRPr lang="en-IN"/>
          </a:p>
          <a:p>
            <a:pPr lvl="4">
              <a:buSzPct val="45000"/>
              <a:buFont typeface="StarSymbol"/>
              <a:buChar char=""/>
            </a:pPr>
            <a:r>
              <a:rPr lang="en-IN"/>
              <a:t>Fifth Outline Level</a:t>
            </a:r>
            <a:endParaRPr lang="en-IN"/>
          </a:p>
          <a:p>
            <a:pPr lvl="5">
              <a:buSzPct val="45000"/>
              <a:buFont typeface="StarSymbol"/>
              <a:buChar char=""/>
            </a:pPr>
            <a:r>
              <a:rPr lang="en-IN"/>
              <a:t>Sixth Outline Level</a:t>
            </a:r>
            <a:endParaRPr lang="en-IN"/>
          </a:p>
          <a:p>
            <a:pPr lvl="6">
              <a:buSzPct val="45000"/>
              <a:buFont typeface="StarSymbol"/>
              <a:buChar char=""/>
            </a:pPr>
            <a:r>
              <a:rPr lang="en-IN"/>
              <a:t>Seventh Outline Level</a:t>
            </a:r>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10665"/>
            <a:ext cx="9144000" cy="1076325"/>
          </a:xfrm>
          <a:prstGeom prst="rect">
            <a:avLst/>
          </a:prstGeom>
          <a:noFill/>
        </p:spPr>
        <p:txBody>
          <a:bodyPr wrap="square" rtlCol="0">
            <a:spAutoFit/>
          </a:bodyPr>
          <a:lstStyle/>
          <a:p>
            <a:pPr algn="ctr"/>
            <a:r>
              <a:rPr lang="en-IN" altLang="en-US" sz="3200" b="1" dirty="0">
                <a:ln w="1905"/>
                <a:effectLst>
                  <a:innerShdw blurRad="69850" dist="43180" dir="5400000">
                    <a:srgbClr val="000000">
                      <a:alpha val="65000"/>
                    </a:srgbClr>
                  </a:innerShdw>
                </a:effectLst>
              </a:rPr>
              <a:t>DARK TRACERS: MALWARE DETECTION USING SPATIOTEMPORAL PATTERNS</a:t>
            </a:r>
            <a:endParaRPr lang="en-IN" altLang="en-US" sz="3200" b="1" dirty="0">
              <a:ln w="1905"/>
              <a:effectLst>
                <a:innerShdw blurRad="69850" dist="43180" dir="5400000">
                  <a:srgbClr val="000000">
                    <a:alpha val="65000"/>
                  </a:srgbClr>
                </a:innerShdw>
              </a:effectLst>
            </a:endParaRPr>
          </a:p>
        </p:txBody>
      </p:sp>
      <p:sp>
        <p:nvSpPr>
          <p:cNvPr id="3" name="TextBox 2"/>
          <p:cNvSpPr txBox="1"/>
          <p:nvPr/>
        </p:nvSpPr>
        <p:spPr>
          <a:xfrm>
            <a:off x="4343400" y="2971800"/>
            <a:ext cx="4800600" cy="1614805"/>
          </a:xfrm>
          <a:prstGeom prst="rect">
            <a:avLst/>
          </a:prstGeom>
          <a:noFill/>
        </p:spPr>
        <p:txBody>
          <a:bodyPr wrap="square" rtlCol="0">
            <a:spAutoFit/>
          </a:bodyPr>
          <a:lstStyle/>
          <a:p>
            <a:pPr>
              <a:lnSpc>
                <a:spcPct val="150000"/>
              </a:lnSpc>
            </a:pPr>
            <a:r>
              <a:rPr lang="en-US" b="1" dirty="0">
                <a:solidFill>
                  <a:schemeClr val="tx2">
                    <a:lumMod val="75000"/>
                  </a:schemeClr>
                </a:solidFill>
              </a:rPr>
              <a:t>Name of the student:</a:t>
            </a:r>
            <a:endParaRPr lang="en-US" b="1" dirty="0">
              <a:solidFill>
                <a:schemeClr val="tx2">
                  <a:lumMod val="75000"/>
                </a:schemeClr>
              </a:solidFill>
            </a:endParaRPr>
          </a:p>
          <a:p>
            <a:pPr>
              <a:lnSpc>
                <a:spcPct val="150000"/>
              </a:lnSpc>
            </a:pPr>
            <a:r>
              <a:rPr lang="en-US" sz="1600" b="1" dirty="0">
                <a:solidFill>
                  <a:schemeClr val="tx1"/>
                </a:solidFill>
              </a:rPr>
              <a:t>JANANI CHALAPATI</a:t>
            </a:r>
            <a:r>
              <a:rPr lang="en-IN" altLang="en-US" sz="1600" b="1" dirty="0">
                <a:solidFill>
                  <a:schemeClr val="tx1"/>
                </a:solidFill>
              </a:rPr>
              <a:t>                    - </a:t>
            </a:r>
            <a:r>
              <a:rPr lang="en-US" sz="1600" b="1" dirty="0">
                <a:solidFill>
                  <a:schemeClr val="tx1"/>
                </a:solidFill>
              </a:rPr>
              <a:t>(20H51A05</a:t>
            </a:r>
            <a:r>
              <a:rPr lang="en-IN" altLang="en-US" sz="1600" b="1" dirty="0">
                <a:solidFill>
                  <a:schemeClr val="tx1"/>
                </a:solidFill>
              </a:rPr>
              <a:t>E2</a:t>
            </a:r>
            <a:r>
              <a:rPr lang="en-US" sz="1600" b="1" dirty="0">
                <a:solidFill>
                  <a:schemeClr val="tx1"/>
                </a:solidFill>
              </a:rPr>
              <a:t>)</a:t>
            </a:r>
            <a:endParaRPr lang="en-US" sz="1600" b="1" dirty="0">
              <a:solidFill>
                <a:schemeClr val="tx1"/>
              </a:solidFill>
            </a:endParaRPr>
          </a:p>
          <a:p>
            <a:pPr>
              <a:lnSpc>
                <a:spcPct val="150000"/>
              </a:lnSpc>
            </a:pPr>
            <a:r>
              <a:rPr lang="en-US" sz="1600" b="1" dirty="0">
                <a:solidFill>
                  <a:schemeClr val="tx1"/>
                </a:solidFill>
              </a:rPr>
              <a:t>V.VENKATA SAI NATHA REDDY</a:t>
            </a:r>
            <a:r>
              <a:rPr lang="en-IN" altLang="en-US" sz="1600" b="1" dirty="0">
                <a:solidFill>
                  <a:schemeClr val="tx1"/>
                </a:solidFill>
              </a:rPr>
              <a:t> -</a:t>
            </a:r>
            <a:r>
              <a:rPr lang="en-US" sz="1600" b="1" dirty="0">
                <a:solidFill>
                  <a:schemeClr val="tx1"/>
                </a:solidFill>
              </a:rPr>
              <a:t> (20H51A05M3)</a:t>
            </a:r>
            <a:endParaRPr lang="en-US" sz="1600" b="1" dirty="0">
              <a:solidFill>
                <a:schemeClr val="tx1"/>
              </a:solidFill>
            </a:endParaRPr>
          </a:p>
          <a:p>
            <a:pPr>
              <a:lnSpc>
                <a:spcPct val="150000"/>
              </a:lnSpc>
            </a:pPr>
            <a:r>
              <a:rPr lang="en-US" sz="1600" b="1" dirty="0">
                <a:solidFill>
                  <a:schemeClr val="tx1"/>
                </a:solidFill>
              </a:rPr>
              <a:t>S MOHHAMMED AWAIS KHAN   </a:t>
            </a:r>
            <a:r>
              <a:rPr lang="en-IN" altLang="en-US" sz="1600" b="1" dirty="0">
                <a:solidFill>
                  <a:schemeClr val="tx1"/>
                </a:solidFill>
              </a:rPr>
              <a:t>-</a:t>
            </a:r>
            <a:r>
              <a:rPr lang="en-US" sz="1600" b="1" dirty="0">
                <a:solidFill>
                  <a:schemeClr val="tx1"/>
                </a:solidFill>
              </a:rPr>
              <a:t> (20H51A05A0)  </a:t>
            </a:r>
            <a:endParaRPr lang="en-US" sz="1600" b="1" dirty="0">
              <a:solidFill>
                <a:schemeClr val="tx1"/>
              </a:solidFill>
            </a:endParaRPr>
          </a:p>
        </p:txBody>
      </p:sp>
      <p:sp>
        <p:nvSpPr>
          <p:cNvPr id="4" name="TextBox 3"/>
          <p:cNvSpPr txBox="1"/>
          <p:nvPr/>
        </p:nvSpPr>
        <p:spPr>
          <a:xfrm>
            <a:off x="155575" y="4724400"/>
            <a:ext cx="5812155" cy="1137285"/>
          </a:xfrm>
          <a:prstGeom prst="rect">
            <a:avLst/>
          </a:prstGeom>
          <a:noFill/>
        </p:spPr>
        <p:txBody>
          <a:bodyPr wrap="square" rtlCol="0">
            <a:spAutoFit/>
          </a:bodyPr>
          <a:lstStyle/>
          <a:p>
            <a:pPr marR="64135" lvl="0">
              <a:lnSpc>
                <a:spcPct val="150000"/>
              </a:lnSpc>
              <a:spcBef>
                <a:spcPts val="400"/>
              </a:spcBef>
              <a:buClr>
                <a:schemeClr val="accent1"/>
              </a:buClr>
              <a:buSzPct val="68000"/>
              <a:defRPr/>
            </a:pPr>
            <a:r>
              <a:rPr lang="en-US" sz="2000" b="1" dirty="0">
                <a:solidFill>
                  <a:srgbClr val="C00000"/>
                </a:solidFill>
              </a:rPr>
              <a:t>Under esteemed guidance of</a:t>
            </a:r>
            <a:endParaRPr lang="en-US" sz="2000" b="1" dirty="0">
              <a:solidFill>
                <a:srgbClr val="C00000"/>
              </a:solidFill>
            </a:endParaRPr>
          </a:p>
          <a:p>
            <a:r>
              <a:rPr lang="en-US" sz="2000" b="1" dirty="0"/>
              <a:t>Guide Name:</a:t>
            </a:r>
            <a:endParaRPr lang="en-US" sz="2000" b="1" dirty="0"/>
          </a:p>
          <a:p>
            <a:r>
              <a:rPr lang="en-US" b="1" dirty="0"/>
              <a:t>Ms.A.Mounika Rajeswari(Assistant Professor)</a:t>
            </a:r>
            <a:endParaRPr lang="en-US" b="1" dirty="0"/>
          </a:p>
        </p:txBody>
      </p:sp>
      <p:graphicFrame>
        <p:nvGraphicFramePr>
          <p:cNvPr id="5" name="Table 4"/>
          <p:cNvGraphicFramePr>
            <a:graphicFrameLocks noGrp="1"/>
          </p:cNvGraphicFramePr>
          <p:nvPr/>
        </p:nvGraphicFramePr>
        <p:xfrm>
          <a:off x="1524000" y="228600"/>
          <a:ext cx="7010400" cy="951198"/>
        </p:xfrm>
        <a:graphic>
          <a:graphicData uri="http://schemas.openxmlformats.org/drawingml/2006/table">
            <a:tbl>
              <a:tblPr>
                <a:tableStyleId>{2D5ABB26-0587-4C30-8999-92F81FD0307C}</a:tableStyleId>
              </a:tblPr>
              <a:tblGrid>
                <a:gridCol w="7010400"/>
              </a:tblGrid>
              <a:tr h="0">
                <a:tc>
                  <a:txBody>
                    <a:bodyPr/>
                    <a:lstStyle/>
                    <a:p>
                      <a:pPr algn="ctr" rtl="0" fontAlgn="b"/>
                      <a:r>
                        <a:rPr lang="en-US" sz="2000" dirty="0">
                          <a:solidFill>
                            <a:srgbClr val="002060"/>
                          </a:solidFill>
                        </a:rPr>
                        <a:t>CMR COLLEGE OF ENGINEERING &amp; TECHNOLOGY</a:t>
                      </a:r>
                      <a:endParaRPr lang="en-US" sz="2000" b="1" dirty="0">
                        <a:solidFill>
                          <a:srgbClr val="002060"/>
                        </a:solidFill>
                        <a:latin typeface="Calibri" panose="020F0502020204030204"/>
                      </a:endParaRPr>
                    </a:p>
                  </a:txBody>
                  <a:tcPr marL="9199" marR="9199" marT="6133" marB="6133" anchor="b"/>
                </a:tc>
              </a:tr>
              <a:tr h="0">
                <a:tc>
                  <a:txBody>
                    <a:bodyPr/>
                    <a:lstStyle/>
                    <a:p>
                      <a:pPr algn="ctr" rtl="0" fontAlgn="b"/>
                      <a:r>
                        <a:rPr lang="en-US" sz="2000" dirty="0" err="1">
                          <a:solidFill>
                            <a:srgbClr val="002060"/>
                          </a:solidFill>
                        </a:rPr>
                        <a:t>Kandlakoya</a:t>
                      </a:r>
                      <a:r>
                        <a:rPr lang="en-US" sz="2000" dirty="0">
                          <a:solidFill>
                            <a:srgbClr val="002060"/>
                          </a:solidFill>
                        </a:rPr>
                        <a:t>, </a:t>
                      </a:r>
                      <a:r>
                        <a:rPr lang="en-US" sz="2000" dirty="0" err="1">
                          <a:solidFill>
                            <a:srgbClr val="002060"/>
                          </a:solidFill>
                        </a:rPr>
                        <a:t>Medchal</a:t>
                      </a:r>
                      <a:r>
                        <a:rPr lang="en-US" sz="2000" dirty="0">
                          <a:solidFill>
                            <a:srgbClr val="002060"/>
                          </a:solidFill>
                        </a:rPr>
                        <a:t>, Hyderabad - 501401</a:t>
                      </a:r>
                      <a:endParaRPr lang="en-US" sz="2000" b="1" dirty="0">
                        <a:solidFill>
                          <a:srgbClr val="002060"/>
                        </a:solidFill>
                        <a:latin typeface="Times New Roman" panose="02020603050405020304"/>
                      </a:endParaRPr>
                    </a:p>
                  </a:txBody>
                  <a:tcPr marL="9199" marR="9199" marT="6133" marB="6133" anchor="b"/>
                </a:tc>
              </a:tr>
              <a:tr h="0">
                <a:tc>
                  <a:txBody>
                    <a:bodyPr/>
                    <a:lstStyle/>
                    <a:p>
                      <a:pPr algn="ctr" rtl="0" fontAlgn="b"/>
                      <a:r>
                        <a:rPr lang="en-US" sz="2000" dirty="0">
                          <a:solidFill>
                            <a:srgbClr val="002060"/>
                          </a:solidFill>
                        </a:rPr>
                        <a:t>Department of Computer Science and Engineering</a:t>
                      </a:r>
                      <a:endParaRPr lang="en-US" sz="2000" b="1" dirty="0">
                        <a:solidFill>
                          <a:srgbClr val="002060"/>
                        </a:solidFill>
                        <a:latin typeface="Times New Roman" panose="02020603050405020304"/>
                      </a:endParaRPr>
                    </a:p>
                  </a:txBody>
                  <a:tcPr marL="9199" marR="9199" marT="6133" marB="6133" anchor="b"/>
                </a:tc>
              </a:tr>
            </a:tbl>
          </a:graphicData>
        </a:graphic>
      </p:graphicFrame>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30724" name="Picture 4" descr="CMR College of Pharmacy updated... - CMR College of Pharmacy"/>
          <p:cNvPicPr>
            <a:picLocks noChangeAspect="1" noChangeArrowheads="1"/>
          </p:cNvPicPr>
          <p:nvPr/>
        </p:nvPicPr>
        <p:blipFill>
          <a:blip r:embed="rId1"/>
          <a:srcRect/>
          <a:stretch>
            <a:fillRect/>
          </a:stretch>
        </p:blipFill>
        <p:spPr bwMode="auto">
          <a:xfrm>
            <a:off x="381000" y="152400"/>
            <a:ext cx="1295400" cy="1143000"/>
          </a:xfrm>
          <a:prstGeom prst="rect">
            <a:avLst/>
          </a:prstGeom>
          <a:noFill/>
        </p:spPr>
      </p:pic>
      <p:sp>
        <p:nvSpPr>
          <p:cNvPr id="30726" name="AutoShape 6" descr="CMRCET HYDERABAD - 2021 Admission Process, Ranking, Reviews, Affili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6" name="TextBox 5"/>
          <p:cNvSpPr txBox="1"/>
          <p:nvPr/>
        </p:nvSpPr>
        <p:spPr>
          <a:xfrm>
            <a:off x="76172" y="2743200"/>
            <a:ext cx="5029200" cy="398780"/>
          </a:xfrm>
          <a:prstGeom prst="rect">
            <a:avLst/>
          </a:prstGeom>
          <a:noFill/>
        </p:spPr>
        <p:txBody>
          <a:bodyPr wrap="square" rtlCol="0">
            <a:spAutoFit/>
          </a:bodyPr>
          <a:lstStyle/>
          <a:p>
            <a:r>
              <a:rPr lang="en-US" sz="2000" b="1" dirty="0">
                <a:solidFill>
                  <a:schemeClr val="tx2">
                    <a:lumMod val="75000"/>
                  </a:schemeClr>
                </a:solidFill>
              </a:rPr>
              <a:t>Batch No:</a:t>
            </a:r>
            <a:r>
              <a:rPr lang="en-IN" altLang="en-US" sz="2000" b="1" dirty="0">
                <a:solidFill>
                  <a:schemeClr val="tx2">
                    <a:lumMod val="75000"/>
                  </a:schemeClr>
                </a:solidFill>
              </a:rPr>
              <a:t>35</a:t>
            </a:r>
            <a:endParaRPr lang="en-IN" altLang="en-US" sz="2000" b="1" dirty="0">
              <a:solidFill>
                <a:schemeClr val="tx2">
                  <a:lumMod val="75000"/>
                </a:schemeClr>
              </a:solidFill>
            </a:endParaRPr>
          </a:p>
        </p:txBody>
      </p:sp>
      <p:sp>
        <p:nvSpPr>
          <p:cNvPr id="7" name="TextBox 6"/>
          <p:cNvSpPr txBox="1"/>
          <p:nvPr/>
        </p:nvSpPr>
        <p:spPr>
          <a:xfrm>
            <a:off x="238539" y="6229290"/>
            <a:ext cx="8753061" cy="307777"/>
          </a:xfrm>
          <a:prstGeom prst="rect">
            <a:avLst/>
          </a:prstGeom>
          <a:noFill/>
        </p:spPr>
        <p:txBody>
          <a:bodyPr wrap="square" rtlCol="0">
            <a:spAutoFit/>
          </a:bodyPr>
          <a:lstStyle/>
          <a:p>
            <a:r>
              <a:rPr lang="en-US" sz="1400" b="1" dirty="0">
                <a:solidFill>
                  <a:schemeClr val="tx2">
                    <a:lumMod val="75000"/>
                  </a:schemeClr>
                </a:solidFill>
              </a:rPr>
              <a:t>Batch: 2020-2024 			                                                             Major Project Phase 1</a:t>
            </a:r>
            <a:endParaRPr lang="en-US" sz="1400" b="1"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rPr>
              <a:t>Problem Definition</a:t>
            </a:r>
            <a:endParaRPr lang="en-US" sz="3200" b="1" dirty="0">
              <a:solidFill>
                <a:srgbClr val="C00000"/>
              </a:solidFill>
              <a:latin typeface="Calibri" panose="020F0502020204030204" pitchFamily="34" charset="0"/>
            </a:endParaRPr>
          </a:p>
        </p:txBody>
      </p:sp>
      <p:sp>
        <p:nvSpPr>
          <p:cNvPr id="2" name="Text Box 1"/>
          <p:cNvSpPr txBox="1"/>
          <p:nvPr/>
        </p:nvSpPr>
        <p:spPr>
          <a:xfrm>
            <a:off x="457200" y="1219200"/>
            <a:ext cx="8344535" cy="5549265"/>
          </a:xfrm>
          <a:prstGeom prst="rect">
            <a:avLst/>
          </a:prstGeom>
          <a:noFill/>
        </p:spPr>
        <p:txBody>
          <a:bodyPr wrap="square" rtlCol="0" anchor="t">
            <a:no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primary objective is to recognize anomalous synchronization of spatiotemporal patterns, which could signify suspicious or malicious activities.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Detecting such patterns in real-time is crucial for enhancing cybersecurity and responding rapidly to emerging cyber threats.</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combat this issue, previous research efforts have introduced a framework that employs three distinct machine learning methods to automatically estimate and identify these anomalous spatiotemporal patterns within darknet traffic data.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notable outcome of this research is the achievement of a 100% recall rate, illustrating that the combination of these methods is exceptionally effective in pinpointing potential malware activities within darknet traffic data.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panose="020B0A04020102020204"/>
              </a:rPr>
              <a:t>Scope of the Project</a:t>
            </a:r>
            <a:endParaRPr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p>
          <a:p>
            <a:pPr>
              <a:lnSpc>
                <a:spcPct val="10000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45795" y="1066800"/>
            <a:ext cx="8192770" cy="762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533400" y="544830"/>
            <a:ext cx="3677285" cy="521970"/>
          </a:xfrm>
          <a:prstGeom prst="rect">
            <a:avLst/>
          </a:prstGeom>
          <a:noFill/>
        </p:spPr>
        <p:txBody>
          <a:bodyPr wrap="square" rtlCol="0">
            <a:spAutoFit/>
          </a:bodyPr>
          <a:lstStyle/>
          <a:p>
            <a:pPr algn="r">
              <a:lnSpc>
                <a:spcPct val="100000"/>
              </a:lnSpc>
            </a:pPr>
            <a:r>
              <a:rPr lang="en-IN" sz="2800" b="1" dirty="0">
                <a:solidFill>
                  <a:srgbClr val="FF0000"/>
                </a:solidFill>
                <a:latin typeface="+mj-lt"/>
              </a:rPr>
              <a:t>Scope of the Project</a:t>
            </a:r>
            <a:endParaRPr lang="en-IN" sz="2800" dirty="0">
              <a:solidFill>
                <a:srgbClr val="FF0000"/>
              </a:solidFill>
              <a:latin typeface="+mj-lt"/>
            </a:endParaRPr>
          </a:p>
        </p:txBody>
      </p:sp>
      <p:sp>
        <p:nvSpPr>
          <p:cNvPr id="2" name="Text Box 1"/>
          <p:cNvSpPr txBox="1"/>
          <p:nvPr/>
        </p:nvSpPr>
        <p:spPr>
          <a:xfrm>
            <a:off x="457200" y="1142365"/>
            <a:ext cx="8428990" cy="5504815"/>
          </a:xfrm>
          <a:prstGeom prst="rect">
            <a:avLst/>
          </a:prstGeom>
          <a:noFill/>
        </p:spPr>
        <p:txBody>
          <a:bodyPr wrap="square" rtlCol="0" anchor="t">
            <a:noAutofit/>
          </a:bodyPr>
          <a:lstStyle/>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project "Dark Tracer Early Detection Framework for Malware Activity Based on Anomalous Spatiotemporal Patterns" is designed to enhance cybersecurity by identifying potential malware activities through the analysis of abnormal patterns in time and location data. </a:t>
            </a: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This project's scope involves developing a system that can effectively detect deviations from expected behavioral patterns in computer networks. It entails data collection, the creation of machine learning algorithms, and the integration of this framework into existing security infrastructure.</a:t>
            </a: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Within this scope, the project must address key considerations such as data security, privacy, and regulatory compliance. It should also focus on the development of alerting mechanisms to notify administrators of potential security threats.</a:t>
            </a:r>
            <a:r>
              <a:rPr lang="en-US" b="0" i="0" dirty="0">
                <a:solidFill>
                  <a:srgbClr val="374151"/>
                </a:solidFill>
                <a:effectLst/>
                <a:latin typeface="Arial" panose="020B0604020202020204" pitchFamily="34" charset="0"/>
                <a:cs typeface="Arial" panose="020B0604020202020204" pitchFamily="34" charset="0"/>
              </a:rPr>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US" sz="2800" b="1" dirty="0"/>
              <a:t>Literature Review</a:t>
            </a:r>
            <a:endParaRPr sz="2800" b="1"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p>
          <a:p>
            <a:pPr>
              <a:lnSpc>
                <a:spcPct val="10000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0" y="0"/>
          <a:ext cx="9144000" cy="7040880"/>
        </p:xfrm>
        <a:graphic>
          <a:graphicData uri="http://schemas.openxmlformats.org/drawingml/2006/table">
            <a:tbl>
              <a:tblPr firstRow="1" bandRow="1">
                <a:tableStyleId>{5C22544A-7EE6-4342-B048-85BDC9FD1C3A}</a:tableStyleId>
              </a:tblPr>
              <a:tblGrid>
                <a:gridCol w="302895"/>
                <a:gridCol w="1033145"/>
                <a:gridCol w="3419475"/>
                <a:gridCol w="1090295"/>
                <a:gridCol w="1504950"/>
                <a:gridCol w="1793240"/>
              </a:tblGrid>
              <a:tr h="765175">
                <a:tc>
                  <a:txBody>
                    <a:bodyPr/>
                    <a:lstStyle/>
                    <a:p>
                      <a:pPr>
                        <a:buNone/>
                      </a:pPr>
                      <a:r>
                        <a:rPr lang="en-US" sz="1200" dirty="0" err="1">
                          <a:latin typeface="Times New Roman" panose="02020603050405020304" pitchFamily="18" charset="0"/>
                          <a:cs typeface="Times New Roman" panose="02020603050405020304" pitchFamily="18" charset="0"/>
                          <a:sym typeface="+mn-ea"/>
                        </a:rPr>
                        <a:t>S.No</a:t>
                      </a:r>
                      <a:endParaRPr lang="en-IN" sz="1200" dirty="0">
                        <a:latin typeface="Times New Roman" panose="02020603050405020304" pitchFamily="18" charset="0"/>
                        <a:cs typeface="Times New Roman" panose="02020603050405020304" pitchFamily="18" charset="0"/>
                      </a:endParaRPr>
                    </a:p>
                    <a:p>
                      <a:pPr>
                        <a:buNone/>
                      </a:pPr>
                      <a:endParaRPr lang="en-US" sz="120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Authors and</a:t>
                      </a:r>
                      <a:r>
                        <a:rPr lang="en-IN" altLang="en-US" sz="1200" dirty="0">
                          <a:latin typeface="Times New Roman" panose="02020603050405020304" pitchFamily="18" charset="0"/>
                          <a:cs typeface="Times New Roman" panose="02020603050405020304" pitchFamily="18" charset="0"/>
                          <a:sym typeface="+mn-ea"/>
                        </a:rPr>
                        <a:t> </a:t>
                      </a:r>
                      <a:r>
                        <a:rPr lang="en-US" sz="1200" dirty="0">
                          <a:latin typeface="Times New Roman" panose="02020603050405020304" pitchFamily="18" charset="0"/>
                          <a:cs typeface="Times New Roman" panose="02020603050405020304" pitchFamily="18" charset="0"/>
                          <a:sym typeface="+mn-ea"/>
                        </a:rPr>
                        <a:t>Journal Name&amp; Year of publication</a:t>
                      </a:r>
                      <a:endParaRPr lang="en-US" sz="1200" dirty="0">
                        <a:latin typeface="Times New Roman" panose="02020603050405020304" pitchFamily="18" charset="0"/>
                        <a:cs typeface="Times New Roman" panose="02020603050405020304" pitchFamily="18" charset="0"/>
                        <a:sym typeface="+mn-ea"/>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Problem Statement</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Name of the Proposed solution/Method</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Solution </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Remarks</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r>
              <a:tr h="2872740">
                <a:tc>
                  <a:txBody>
                    <a:bodyPr/>
                    <a:lstStyle/>
                    <a:p>
                      <a:pPr>
                        <a:buNone/>
                      </a:pPr>
                      <a:r>
                        <a:rPr lang="en-IN" altLang="en-US" sz="1200"/>
                        <a:t>1</a:t>
                      </a:r>
                      <a:endParaRPr lang="en-IN" altLang="en-US" sz="1200"/>
                    </a:p>
                  </a:txBody>
                  <a:tcPr/>
                </a:tc>
                <a:tc>
                  <a:txBody>
                    <a:bodyPr/>
                    <a:lstStyle/>
                    <a:p>
                      <a:pPr>
                        <a:buNone/>
                      </a:pPr>
                      <a:r>
                        <a:rPr lang="en-US" sz="1200"/>
                        <a:t>R. Tanabe, T. Tamai, A. Fujita, R. Isawa, K. Yoshioka, T. Matsumoto</a:t>
                      </a:r>
                      <a:r>
                        <a:rPr lang="en-IN" altLang="en-US" sz="1200"/>
                        <a:t>.</a:t>
                      </a:r>
                      <a:endParaRPr lang="en-IN" altLang="en-US" sz="1200"/>
                    </a:p>
                    <a:p>
                      <a:pPr>
                        <a:buNone/>
                      </a:pPr>
                      <a:r>
                        <a:rPr lang="en-IN" altLang="en-US" sz="1200"/>
                        <a:t>‘‘Disposable botnets: Examining the anatomy”</a:t>
                      </a:r>
                      <a:endParaRPr lang="en-IN" altLang="en-US" sz="1200"/>
                    </a:p>
                  </a:txBody>
                  <a:tcPr/>
                </a:tc>
                <a:tc>
                  <a:txBody>
                    <a:bodyPr/>
                    <a:lstStyle/>
                    <a:p>
                      <a:pPr algn="l">
                        <a:buNone/>
                      </a:pPr>
                      <a:r>
                        <a:rPr lang="en-US" sz="1200"/>
                        <a:t>The rise of the Internet-of-Things (IoT) is causing dramatic changesin the Internet ecosystem. Billions of heterogeneous devices are</a:t>
                      </a:r>
                      <a:r>
                        <a:rPr lang="en-IN" altLang="en-US" sz="1200"/>
                        <a:t> </a:t>
                      </a:r>
                      <a:r>
                        <a:rPr lang="en-US" sz="1200"/>
                        <a:t>being</a:t>
                      </a:r>
                      <a:r>
                        <a:rPr lang="en-IN" altLang="en-US" sz="1200"/>
                        <a:t> </a:t>
                      </a:r>
                      <a:r>
                        <a:rPr lang="en-US" sz="1200"/>
                        <a:t>connected to the Internet. Smart meters have been rolled</a:t>
                      </a:r>
                      <a:r>
                        <a:rPr lang="en-IN" altLang="en-US" sz="1200"/>
                        <a:t> </a:t>
                      </a:r>
                      <a:r>
                        <a:rPr lang="en-US" sz="1200"/>
                        <a:t>out, trac</a:t>
                      </a:r>
                      <a:r>
                        <a:rPr lang="en-IN" altLang="en-US" sz="1200"/>
                        <a:t>K</a:t>
                      </a:r>
                      <a:r>
                        <a:rPr lang="en-US" sz="1200"/>
                        <a:t> management is enhanced with road sensors and smart</a:t>
                      </a:r>
                      <a:r>
                        <a:rPr lang="en-IN" altLang="en-US" sz="1200"/>
                        <a:t> </a:t>
                      </a:r>
                      <a:r>
                        <a:rPr lang="en-US" sz="1200"/>
                        <a:t>tr</a:t>
                      </a:r>
                      <a:r>
                        <a:rPr lang="en-IN" altLang="en-US" sz="1200"/>
                        <a:t>ack</a:t>
                      </a:r>
                      <a:r>
                        <a:rPr lang="en-US" sz="1200"/>
                        <a:t> lights, entire manufacturing plants are monitored over the</a:t>
                      </a:r>
                      <a:r>
                        <a:rPr lang="en-IN" altLang="en-US" sz="1200"/>
                        <a:t> </a:t>
                      </a:r>
                      <a:r>
                        <a:rPr lang="en-US" sz="1200"/>
                        <a:t>Internet, automated homes can be controlled remotely and are</a:t>
                      </a:r>
                      <a:r>
                        <a:rPr lang="en-IN" altLang="en-US" sz="1200"/>
                        <a:t> </a:t>
                      </a:r>
                      <a:r>
                        <a:rPr lang="en-US" sz="1200"/>
                        <a:t>equipped with connected devices like fridges, washing machines,</a:t>
                      </a:r>
                      <a:r>
                        <a:rPr lang="en-IN" altLang="en-US" sz="1200"/>
                        <a:t> </a:t>
                      </a:r>
                      <a:r>
                        <a:rPr lang="en-US" sz="1200"/>
                        <a:t>and</a:t>
                      </a:r>
                      <a:r>
                        <a:rPr lang="en-IN" altLang="en-US" sz="1200"/>
                        <a:t> </a:t>
                      </a:r>
                      <a:r>
                        <a:rPr lang="en-US" sz="1200"/>
                        <a:t>security cameras—the list goes on and on.</a:t>
                      </a:r>
                      <a:r>
                        <a:rPr lang="en-IN" altLang="en-US" sz="1200"/>
                        <a:t> </a:t>
                      </a:r>
                      <a:r>
                        <a:rPr lang="en-US" sz="1200"/>
                        <a:t>The overall security of IoT devices has not kept up with these</a:t>
                      </a:r>
                      <a:r>
                        <a:rPr lang="en-IN" altLang="en-US" sz="1200"/>
                        <a:t> </a:t>
                      </a:r>
                      <a:r>
                        <a:rPr lang="en-US" sz="1200"/>
                        <a:t>developments. Especially in the</a:t>
                      </a:r>
                      <a:r>
                        <a:rPr lang="en-IN" altLang="en-US" sz="1200"/>
                        <a:t> </a:t>
                      </a:r>
                      <a:r>
                        <a:rPr lang="en-US" sz="1200"/>
                        <a:t>consumer space, devices are being</a:t>
                      </a:r>
                      <a:r>
                        <a:rPr lang="en-IN" altLang="en-US" sz="1200"/>
                        <a:t> </a:t>
                      </a:r>
                      <a:r>
                        <a:rPr lang="en-US" sz="1200"/>
                        <a:t>scanned and hacked at scale</a:t>
                      </a:r>
                      <a:endParaRPr lang="en-US" sz="1200"/>
                    </a:p>
                  </a:txBody>
                  <a:tcPr/>
                </a:tc>
                <a:tc>
                  <a:txBody>
                    <a:bodyPr/>
                    <a:lstStyle/>
                    <a:p>
                      <a:pPr>
                        <a:buNone/>
                      </a:pPr>
                      <a:r>
                        <a:rPr lang="en-IN" altLang="en-US" sz="1200"/>
                        <a:t>1.</a:t>
                      </a:r>
                      <a:r>
                        <a:rPr lang="en-US" sz="1200"/>
                        <a:t>IoT Honeypot</a:t>
                      </a:r>
                      <a:endParaRPr lang="en-US" sz="1200"/>
                    </a:p>
                    <a:p>
                      <a:pPr>
                        <a:buNone/>
                      </a:pPr>
                      <a:r>
                        <a:rPr lang="en-IN" altLang="en-US" sz="1200"/>
                        <a:t>2.IoT Malware Downloader.</a:t>
                      </a:r>
                      <a:endParaRPr lang="en-IN" altLang="en-US" sz="1200"/>
                    </a:p>
                    <a:p>
                      <a:pPr>
                        <a:buNone/>
                      </a:pPr>
                      <a:r>
                        <a:rPr lang="en-IN" altLang="en-US" sz="1200"/>
                        <a:t>3.Sandbox</a:t>
                      </a:r>
                      <a:endParaRPr lang="en-IN" altLang="en-US" sz="1200"/>
                    </a:p>
                  </a:txBody>
                  <a:tcPr/>
                </a:tc>
                <a:tc>
                  <a:txBody>
                    <a:bodyPr/>
                    <a:lstStyle/>
                    <a:p>
                      <a:pPr>
                        <a:buNone/>
                      </a:pPr>
                      <a:r>
                        <a:rPr lang="en-IN" altLang="en-US" sz="1200"/>
                        <a:t>1.</a:t>
                      </a:r>
                      <a:r>
                        <a:rPr lang="en-US" sz="1200"/>
                        <a:t>Improved IoT Device Security:</a:t>
                      </a:r>
                      <a:endParaRPr lang="en-US" sz="1200"/>
                    </a:p>
                    <a:p>
                      <a:pPr>
                        <a:buNone/>
                      </a:pPr>
                      <a:r>
                        <a:rPr lang="en-IN" altLang="en-US" sz="1200"/>
                        <a:t>2.</a:t>
                      </a:r>
                      <a:r>
                        <a:rPr lang="en-US" sz="1200"/>
                        <a:t>Vigilant Monitoring and Detection:</a:t>
                      </a:r>
                      <a:endParaRPr lang="en-US" sz="1200"/>
                    </a:p>
                    <a:p>
                      <a:pPr>
                        <a:buNone/>
                      </a:pPr>
                      <a:r>
                        <a:rPr lang="en-IN" altLang="en-US" sz="1200"/>
                        <a:t>3.</a:t>
                      </a:r>
                      <a:r>
                        <a:rPr lang="en-US" sz="1200"/>
                        <a:t>Malware Binaries:</a:t>
                      </a:r>
                      <a:endParaRPr lang="en-US" sz="1200"/>
                    </a:p>
                    <a:p>
                      <a:pPr>
                        <a:buNone/>
                      </a:pPr>
                      <a:r>
                        <a:rPr lang="en-IN" altLang="en-US" sz="1200"/>
                        <a:t>4.</a:t>
                      </a:r>
                      <a:r>
                        <a:rPr lang="en-US" sz="1200"/>
                        <a:t>C&amp;C Server Takedown:</a:t>
                      </a:r>
                      <a:endParaRPr lang="en-US" sz="1200"/>
                    </a:p>
                    <a:p>
                      <a:pPr>
                        <a:buNone/>
                      </a:pPr>
                      <a:r>
                        <a:rPr lang="en-IN" altLang="en-US" sz="1200"/>
                        <a:t>5.</a:t>
                      </a:r>
                      <a:r>
                        <a:rPr lang="en-US" sz="1200"/>
                        <a:t>Network Segmentation:</a:t>
                      </a:r>
                      <a:endParaRPr lang="en-US" sz="1200"/>
                    </a:p>
                  </a:txBody>
                  <a:tcPr/>
                </a:tc>
                <a:tc>
                  <a:txBody>
                    <a:bodyPr/>
                    <a:lstStyle/>
                    <a:p>
                      <a:pPr>
                        <a:buNone/>
                      </a:pPr>
                      <a:r>
                        <a:rPr lang="en-US" sz="1200"/>
                        <a:t>various strategies to address these IoT security challenges, emphasizing collaboration, international cooperation, advanced threat intelligence, regulatory standards, and user awareness.</a:t>
                      </a:r>
                      <a:endParaRPr lang="en-US" sz="1200"/>
                    </a:p>
                  </a:txBody>
                  <a:tcPr/>
                </a:tc>
              </a:tr>
              <a:tr h="2865120">
                <a:tc>
                  <a:txBody>
                    <a:bodyPr/>
                    <a:lstStyle/>
                    <a:p>
                      <a:pPr>
                        <a:buNone/>
                      </a:pPr>
                      <a:r>
                        <a:rPr lang="en-IN" altLang="en-US" sz="1200"/>
                        <a:t>2.</a:t>
                      </a:r>
                      <a:endParaRPr lang="en-IN" altLang="en-US" sz="1200"/>
                    </a:p>
                  </a:txBody>
                  <a:tcPr/>
                </a:tc>
                <a:tc>
                  <a:txBody>
                    <a:bodyPr/>
                    <a:lstStyle/>
                    <a:p>
                      <a:pPr>
                        <a:buNone/>
                      </a:pPr>
                      <a:r>
                        <a:rPr lang="en-US" sz="1200"/>
                        <a:t>C. Fachkha, E. Bou-Harb, A. Keliris, N. Memon, and M. Ahamad</a:t>
                      </a:r>
                      <a:r>
                        <a:rPr lang="en-IN" altLang="en-US" sz="1200"/>
                        <a:t>.</a:t>
                      </a:r>
                      <a:endParaRPr lang="en-IN" altLang="en-US" sz="1200"/>
                    </a:p>
                    <a:p>
                      <a:pPr>
                        <a:buNone/>
                      </a:pPr>
                      <a:r>
                        <a:rPr lang="en-IN" altLang="en-US" sz="1200"/>
                        <a:t>“Internet-scale probing of CPS”</a:t>
                      </a:r>
                      <a:endParaRPr lang="en-IN" altLang="en-US" sz="1200"/>
                    </a:p>
                  </a:txBody>
                  <a:tcPr/>
                </a:tc>
                <a:tc>
                  <a:txBody>
                    <a:bodyPr/>
                    <a:lstStyle/>
                    <a:p>
                      <a:pPr>
                        <a:buNone/>
                      </a:pPr>
                      <a:r>
                        <a:rPr lang="en-US" sz="1200"/>
                        <a:t>Critical infrastructure systems are indispensable to the</a:t>
                      </a:r>
                      <a:r>
                        <a:rPr lang="en-IN" altLang="en-US" sz="1200"/>
                        <a:t> </a:t>
                      </a:r>
                      <a:r>
                        <a:rPr lang="en-US" sz="1200"/>
                        <a:t>broader health, safety, security, and economic well-being of</a:t>
                      </a:r>
                      <a:r>
                        <a:rPr lang="en-IN" altLang="en-US" sz="1200"/>
                        <a:t> </a:t>
                      </a:r>
                      <a:r>
                        <a:rPr lang="en-US" sz="1200"/>
                        <a:t>modern society and governments. In recent years, many of</a:t>
                      </a:r>
                      <a:r>
                        <a:rPr lang="en-IN" altLang="en-US" sz="1200"/>
                        <a:t> </a:t>
                      </a:r>
                      <a:r>
                        <a:rPr lang="en-US" sz="1200"/>
                        <a:t>these systems have been undergoing large-scale transformations with the infusion of new “smart” cyber-based technologies to improve their</a:t>
                      </a:r>
                      <a:r>
                        <a:rPr lang="en-IN" altLang="en-US" sz="1200"/>
                        <a:t> </a:t>
                      </a:r>
                      <a:r>
                        <a:rPr lang="en-US" sz="1200"/>
                        <a:t>efficiency and reliability. These</a:t>
                      </a:r>
                      <a:r>
                        <a:rPr lang="en-IN" altLang="en-US" sz="1200"/>
                        <a:t> </a:t>
                      </a:r>
                      <a:r>
                        <a:rPr lang="en-US" sz="1200"/>
                        <a:t>transitions are being driven by continual advances and</a:t>
                      </a:r>
                      <a:r>
                        <a:rPr lang="en-IN" altLang="en-US" sz="1200"/>
                        <a:t> </a:t>
                      </a:r>
                      <a:r>
                        <a:rPr lang="en-US" sz="1200"/>
                        <a:t>cost</a:t>
                      </a:r>
                      <a:r>
                        <a:rPr lang="en-IN" altLang="en-US" sz="1200"/>
                        <a:t> </a:t>
                      </a:r>
                      <a:r>
                        <a:rPr lang="en-US" sz="1200"/>
                        <a:t>efficiencies in areas such as integrated</a:t>
                      </a:r>
                      <a:r>
                        <a:rPr lang="en-IN" altLang="en-US" sz="1200"/>
                        <a:t> </a:t>
                      </a:r>
                      <a:r>
                        <a:rPr lang="en-US" sz="1200"/>
                        <a:t>networking, information processing, sensing, and actuation. Hence increasingly,</a:t>
                      </a:r>
                      <a:r>
                        <a:rPr lang="en-IN" altLang="en-US" sz="1200"/>
                        <a:t> </a:t>
                      </a:r>
                      <a:r>
                        <a:rPr lang="en-US" sz="1200"/>
                        <a:t>physical</a:t>
                      </a:r>
                      <a:r>
                        <a:rPr lang="en-IN" altLang="en-US" sz="1200"/>
                        <a:t> </a:t>
                      </a:r>
                      <a:r>
                        <a:rPr lang="en-US" sz="1200"/>
                        <a:t>infrastructure devices and systems are being tasked to</a:t>
                      </a:r>
                      <a:r>
                        <a:rPr lang="en-IN" altLang="en-US" sz="1200"/>
                        <a:t> </a:t>
                      </a:r>
                      <a:r>
                        <a:rPr lang="en-US" sz="1200"/>
                        <a:t>co-exist and seamlessly operate in cyber-based environments.</a:t>
                      </a:r>
                      <a:endParaRPr lang="en-US" sz="1200"/>
                    </a:p>
                  </a:txBody>
                  <a:tcPr/>
                </a:tc>
                <a:tc>
                  <a:txBody>
                    <a:bodyPr/>
                    <a:lstStyle/>
                    <a:p>
                      <a:pPr>
                        <a:buNone/>
                      </a:pPr>
                      <a:r>
                        <a:rPr lang="en-IN" altLang="en-US" sz="1200"/>
                        <a:t>1.</a:t>
                      </a:r>
                      <a:r>
                        <a:rPr lang="en-US" sz="1200"/>
                        <a:t>Control-theoretic Approaches</a:t>
                      </a:r>
                      <a:r>
                        <a:rPr lang="en-IN" altLang="en-US" sz="1200"/>
                        <a:t>.</a:t>
                      </a:r>
                      <a:endParaRPr lang="en-IN" altLang="en-US" sz="1200"/>
                    </a:p>
                    <a:p>
                      <a:pPr>
                        <a:buNone/>
                      </a:pPr>
                      <a:r>
                        <a:rPr lang="en-IN" altLang="en-US" sz="1200"/>
                        <a:t>2. Cyber Security Approaches.</a:t>
                      </a:r>
                      <a:endParaRPr lang="en-IN" altLang="en-US" sz="1200"/>
                    </a:p>
                    <a:p>
                      <a:pPr>
                        <a:buNone/>
                      </a:pPr>
                      <a:r>
                        <a:rPr lang="en-IN" altLang="en-US" sz="1200"/>
                        <a:t>3.Probing Analysis.</a:t>
                      </a:r>
                      <a:endParaRPr lang="en-IN" altLang="en-US" sz="1200"/>
                    </a:p>
                  </a:txBody>
                  <a:tcPr/>
                </a:tc>
                <a:tc>
                  <a:txBody>
                    <a:bodyPr/>
                    <a:lstStyle/>
                    <a:p>
                      <a:pPr>
                        <a:buNone/>
                      </a:pPr>
                      <a:r>
                        <a:rPr lang="en-IN" altLang="en-US" sz="1200"/>
                        <a:t>1.</a:t>
                      </a:r>
                      <a:r>
                        <a:rPr lang="en-US" sz="1200"/>
                        <a:t>Security-by-Design Approach:</a:t>
                      </a:r>
                      <a:endParaRPr lang="en-US" sz="1200"/>
                    </a:p>
                    <a:p>
                      <a:pPr>
                        <a:buNone/>
                      </a:pPr>
                      <a:r>
                        <a:rPr lang="en-US" sz="1200"/>
                        <a:t>Network </a:t>
                      </a:r>
                      <a:r>
                        <a:rPr lang="en-IN" altLang="en-US" sz="1200"/>
                        <a:t>2.</a:t>
                      </a:r>
                      <a:r>
                        <a:rPr lang="en-US" sz="1200"/>
                        <a:t>Segmentation:</a:t>
                      </a:r>
                      <a:endParaRPr lang="en-US" sz="1200"/>
                    </a:p>
                    <a:p>
                      <a:pPr>
                        <a:buNone/>
                      </a:pPr>
                      <a:r>
                        <a:rPr lang="en-US" sz="1200"/>
                        <a:t>Access Control and Authentication</a:t>
                      </a:r>
                      <a:r>
                        <a:rPr lang="en-IN" altLang="en-US" sz="1200"/>
                        <a:t>:</a:t>
                      </a:r>
                      <a:endParaRPr lang="en-US" sz="1200"/>
                    </a:p>
                    <a:p>
                      <a:pPr>
                        <a:buNone/>
                      </a:pPr>
                      <a:r>
                        <a:rPr lang="en-IN" altLang="en-US" sz="1200"/>
                        <a:t>3.</a:t>
                      </a:r>
                      <a:r>
                        <a:rPr lang="en-US" sz="1200"/>
                        <a:t>Regular Patching and Updates:</a:t>
                      </a:r>
                      <a:endParaRPr lang="en-US" sz="1200"/>
                    </a:p>
                    <a:p>
                      <a:pPr>
                        <a:buNone/>
                      </a:pPr>
                      <a:r>
                        <a:rPr lang="en-IN" altLang="en-US" sz="1200"/>
                        <a:t>4.</a:t>
                      </a:r>
                      <a:r>
                        <a:rPr lang="en-US" sz="1200"/>
                        <a:t>Security Training and Awareness:</a:t>
                      </a:r>
                      <a:endParaRPr lang="en-US" sz="1200"/>
                    </a:p>
                    <a:p>
                      <a:pPr>
                        <a:buNone/>
                      </a:pPr>
                      <a:r>
                        <a:rPr lang="en-IN" altLang="en-US" sz="1200"/>
                        <a:t>5.</a:t>
                      </a:r>
                      <a:r>
                        <a:rPr lang="en-US" sz="1200"/>
                        <a:t>Secure Supply Chain Management:</a:t>
                      </a:r>
                      <a:endParaRPr lang="en-US" sz="1200"/>
                    </a:p>
                  </a:txBody>
                  <a:tcPr/>
                </a:tc>
                <a:tc>
                  <a:txBody>
                    <a:bodyPr/>
                    <a:lstStyle/>
                    <a:p>
                      <a:pPr>
                        <a:buNone/>
                      </a:pPr>
                      <a:r>
                        <a:rPr lang="en-US" sz="1200"/>
                        <a:t>overview of the issues surrounding CPS in the context of critical infrastructure and opens the door to critical discussions about securing these systems. It underscores the importance of security in these transformative technologies and encourages proactive measures to ensure the stability and safety of our essential services.</a:t>
                      </a:r>
                      <a:endParaRPr lang="en-US" sz="120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0" y="0"/>
          <a:ext cx="9144000" cy="7071360"/>
        </p:xfrm>
        <a:graphic>
          <a:graphicData uri="http://schemas.openxmlformats.org/drawingml/2006/table">
            <a:tbl>
              <a:tblPr firstRow="1" bandRow="1">
                <a:tableStyleId>{5C22544A-7EE6-4342-B048-85BDC9FD1C3A}</a:tableStyleId>
              </a:tblPr>
              <a:tblGrid>
                <a:gridCol w="302895"/>
                <a:gridCol w="1033145"/>
                <a:gridCol w="3419475"/>
                <a:gridCol w="1090295"/>
                <a:gridCol w="1379855"/>
                <a:gridCol w="1918335"/>
              </a:tblGrid>
              <a:tr h="765175">
                <a:tc>
                  <a:txBody>
                    <a:bodyPr/>
                    <a:lstStyle/>
                    <a:p>
                      <a:pPr>
                        <a:buNone/>
                      </a:pPr>
                      <a:r>
                        <a:rPr lang="en-US" sz="1200" dirty="0" err="1">
                          <a:latin typeface="Times New Roman" panose="02020603050405020304" pitchFamily="18" charset="0"/>
                          <a:cs typeface="Times New Roman" panose="02020603050405020304" pitchFamily="18" charset="0"/>
                          <a:sym typeface="+mn-ea"/>
                        </a:rPr>
                        <a:t>S.No</a:t>
                      </a:r>
                      <a:endParaRPr lang="en-IN" sz="1200" dirty="0">
                        <a:latin typeface="Times New Roman" panose="02020603050405020304" pitchFamily="18" charset="0"/>
                        <a:cs typeface="Times New Roman" panose="02020603050405020304" pitchFamily="18" charset="0"/>
                      </a:endParaRPr>
                    </a:p>
                    <a:p>
                      <a:pPr>
                        <a:buNone/>
                      </a:pPr>
                      <a:endParaRPr lang="en-US" sz="120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Authors and</a:t>
                      </a:r>
                      <a:r>
                        <a:rPr lang="en-IN" altLang="en-US" sz="1200" dirty="0">
                          <a:latin typeface="Times New Roman" panose="02020603050405020304" pitchFamily="18" charset="0"/>
                          <a:cs typeface="Times New Roman" panose="02020603050405020304" pitchFamily="18" charset="0"/>
                          <a:sym typeface="+mn-ea"/>
                        </a:rPr>
                        <a:t> </a:t>
                      </a:r>
                      <a:r>
                        <a:rPr lang="en-US" sz="1200" dirty="0">
                          <a:latin typeface="Times New Roman" panose="02020603050405020304" pitchFamily="18" charset="0"/>
                          <a:cs typeface="Times New Roman" panose="02020603050405020304" pitchFamily="18" charset="0"/>
                          <a:sym typeface="+mn-ea"/>
                        </a:rPr>
                        <a:t>Journal Name&amp; Year of publication</a:t>
                      </a:r>
                      <a:endParaRPr lang="en-US" sz="1200" dirty="0">
                        <a:latin typeface="Times New Roman" panose="02020603050405020304" pitchFamily="18" charset="0"/>
                        <a:cs typeface="Times New Roman" panose="02020603050405020304" pitchFamily="18" charset="0"/>
                        <a:sym typeface="+mn-ea"/>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Problem Statement</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Name of the Proposed solution/Method</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Solution </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c>
                  <a:txBody>
                    <a:bodyPr/>
                    <a:lstStyle/>
                    <a:p>
                      <a:pPr>
                        <a:buNone/>
                      </a:pPr>
                      <a:r>
                        <a:rPr lang="en-US" sz="1200" dirty="0">
                          <a:latin typeface="Times New Roman" panose="02020603050405020304" pitchFamily="18" charset="0"/>
                          <a:cs typeface="Times New Roman" panose="02020603050405020304" pitchFamily="18" charset="0"/>
                          <a:sym typeface="+mn-ea"/>
                        </a:rPr>
                        <a:t>Remarks</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tc>
              </a:tr>
              <a:tr h="2872740">
                <a:tc>
                  <a:txBody>
                    <a:bodyPr/>
                    <a:lstStyle/>
                    <a:p>
                      <a:pPr>
                        <a:buNone/>
                      </a:pPr>
                      <a:r>
                        <a:rPr lang="en-IN" altLang="en-US" sz="1200"/>
                        <a:t>3.</a:t>
                      </a:r>
                      <a:endParaRPr lang="en-IN" altLang="en-US" sz="1200"/>
                    </a:p>
                  </a:txBody>
                  <a:tcPr/>
                </a:tc>
                <a:tc>
                  <a:txBody>
                    <a:bodyPr/>
                    <a:lstStyle/>
                    <a:p>
                      <a:pPr>
                        <a:buNone/>
                      </a:pPr>
                      <a:r>
                        <a:rPr lang="en-IN" altLang="en-US" sz="1200"/>
                        <a:t> C. Fachkha and M. Debbabi.</a:t>
                      </a:r>
                      <a:endParaRPr lang="en-IN" altLang="en-US" sz="1200"/>
                    </a:p>
                    <a:p>
                      <a:pPr>
                        <a:buNone/>
                      </a:pPr>
                      <a:r>
                        <a:rPr lang="en-IN" altLang="en-US" sz="1200"/>
                        <a:t>‘‘Darknet as a source of cyber intelligence:</a:t>
                      </a:r>
                      <a:endParaRPr lang="en-IN" altLang="en-US" sz="1200"/>
                    </a:p>
                    <a:p>
                      <a:pPr>
                        <a:buNone/>
                      </a:pPr>
                      <a:r>
                        <a:rPr lang="en-IN" altLang="en-US" sz="1200"/>
                        <a:t>Survey, taxonomy, and characterization’’ </a:t>
                      </a:r>
                      <a:endParaRPr lang="en-IN" altLang="en-US" sz="1200"/>
                    </a:p>
                  </a:txBody>
                  <a:tcPr/>
                </a:tc>
                <a:tc>
                  <a:txBody>
                    <a:bodyPr/>
                    <a:lstStyle/>
                    <a:p>
                      <a:pPr algn="l">
                        <a:buNone/>
                      </a:pPr>
                      <a:r>
                        <a:rPr lang="en-US" sz="1200"/>
                        <a:t>cyberspace provides</a:t>
                      </a:r>
                      <a:r>
                        <a:rPr lang="en-IN" altLang="en-US" sz="1200"/>
                        <a:t> </a:t>
                      </a:r>
                      <a:r>
                        <a:rPr lang="en-US" sz="1200"/>
                        <a:t>major benefits, our increasing reliance on it is producing</a:t>
                      </a:r>
                      <a:r>
                        <a:rPr lang="en-IN" altLang="en-US" sz="1200"/>
                        <a:t> </a:t>
                      </a:r>
                      <a:r>
                        <a:rPr lang="en-US" sz="1200"/>
                        <a:t>new, significant vulnerabilities. As such, any security breach</a:t>
                      </a:r>
                      <a:r>
                        <a:rPr lang="en-IN" altLang="en-US" sz="1200"/>
                        <a:t> </a:t>
                      </a:r>
                      <a:r>
                        <a:rPr lang="en-US" sz="1200"/>
                        <a:t>has the potential to result in debilitating effects on security,</a:t>
                      </a:r>
                      <a:r>
                        <a:rPr lang="en-IN" altLang="en-US" sz="1200"/>
                        <a:t> </a:t>
                      </a:r>
                      <a:r>
                        <a:rPr lang="en-US" sz="1200"/>
                        <a:t>economy, public health, or safety. Furthermore, cyber attacks</a:t>
                      </a:r>
                      <a:r>
                        <a:rPr lang="en-IN" altLang="en-US" sz="1200"/>
                        <a:t> </a:t>
                      </a:r>
                      <a:r>
                        <a:rPr lang="en-US" sz="1200"/>
                        <a:t>are</a:t>
                      </a:r>
                      <a:r>
                        <a:rPr lang="en-IN" altLang="en-US" sz="1200"/>
                        <a:t> </a:t>
                      </a:r>
                      <a:r>
                        <a:rPr lang="en-US" sz="1200"/>
                        <a:t>dramatically increasing in size and number. Recent on_x0002_line threats demonstrated that organizations and governmental</a:t>
                      </a:r>
                      <a:r>
                        <a:rPr lang="en-IN" altLang="en-US" sz="1200"/>
                        <a:t> </a:t>
                      </a:r>
                      <a:r>
                        <a:rPr lang="en-US" sz="1200"/>
                        <a:t>agencies could be subjected, nearly instantaneously and in full</a:t>
                      </a:r>
                      <a:endParaRPr lang="en-US" sz="1200"/>
                    </a:p>
                    <a:p>
                      <a:pPr algn="l">
                        <a:buNone/>
                      </a:pPr>
                      <a:r>
                        <a:rPr lang="en-US" sz="1200"/>
                        <a:t>anonymity, to large-scale disrupting and orchestrated attacks</a:t>
                      </a:r>
                      <a:r>
                        <a:rPr lang="en-IN" altLang="en-US" sz="1200"/>
                        <a:t> </a:t>
                      </a:r>
                      <a:r>
                        <a:rPr lang="en-US" sz="1200"/>
                        <a:t>with the potential to lead to severe security, privacy, and</a:t>
                      </a:r>
                      <a:r>
                        <a:rPr lang="en-IN" altLang="en-US" sz="1200"/>
                        <a:t> </a:t>
                      </a:r>
                      <a:r>
                        <a:rPr lang="en-US" sz="1200"/>
                        <a:t>economic consequences (e.g., cyber-terrorism, DDoS, DRDoS,</a:t>
                      </a:r>
                      <a:r>
                        <a:rPr lang="en-IN" altLang="en-US" sz="1200"/>
                        <a:t> </a:t>
                      </a:r>
                      <a:r>
                        <a:rPr lang="en-US" sz="1200"/>
                        <a:t>information theft, spam, fraud, child exploitation, etc.)</a:t>
                      </a:r>
                      <a:endParaRPr lang="en-US" sz="1200"/>
                    </a:p>
                  </a:txBody>
                  <a:tcPr/>
                </a:tc>
                <a:tc>
                  <a:txBody>
                    <a:bodyPr/>
                    <a:lstStyle/>
                    <a:p>
                      <a:pPr>
                        <a:buNone/>
                      </a:pPr>
                      <a:r>
                        <a:rPr lang="en-IN" altLang="en-US" sz="1200"/>
                        <a:t>1.</a:t>
                      </a:r>
                      <a:r>
                        <a:rPr lang="en-US" sz="1200"/>
                        <a:t>IoT Honeypot</a:t>
                      </a:r>
                      <a:endParaRPr lang="en-US" sz="1200"/>
                    </a:p>
                    <a:p>
                      <a:pPr>
                        <a:buNone/>
                      </a:pPr>
                      <a:r>
                        <a:rPr lang="en-IN" altLang="en-US" sz="1200"/>
                        <a:t>2.IoT Malware Downloader.</a:t>
                      </a:r>
                      <a:endParaRPr lang="en-IN" altLang="en-US" sz="1200"/>
                    </a:p>
                    <a:p>
                      <a:pPr>
                        <a:buNone/>
                      </a:pPr>
                      <a:r>
                        <a:rPr lang="en-IN" altLang="en-US" sz="1200"/>
                        <a:t>3.Sandbox</a:t>
                      </a:r>
                      <a:endParaRPr lang="en-IN" altLang="en-US" sz="1200"/>
                    </a:p>
                  </a:txBody>
                  <a:tcPr/>
                </a:tc>
                <a:tc>
                  <a:txBody>
                    <a:bodyPr/>
                    <a:lstStyle/>
                    <a:p>
                      <a:pPr>
                        <a:buNone/>
                      </a:pPr>
                      <a:r>
                        <a:rPr lang="en-IN" altLang="en-US" sz="1200"/>
                        <a:t>1.</a:t>
                      </a:r>
                      <a:r>
                        <a:rPr lang="en-US" sz="1200"/>
                        <a:t>Darknet </a:t>
                      </a:r>
                      <a:endParaRPr lang="en-US" sz="1200"/>
                    </a:p>
                    <a:p>
                      <a:pPr>
                        <a:buNone/>
                      </a:pPr>
                      <a:r>
                        <a:rPr lang="en-IN" altLang="en-US" sz="1200"/>
                        <a:t>2.</a:t>
                      </a:r>
                      <a:r>
                        <a:rPr lang="en-US" sz="1200"/>
                        <a:t>IP Gray Space</a:t>
                      </a:r>
                      <a:r>
                        <a:rPr lang="en-IN" altLang="en-US" sz="1200"/>
                        <a:t>l</a:t>
                      </a:r>
                      <a:endParaRPr lang="en-IN" altLang="en-US" sz="1200"/>
                    </a:p>
                    <a:p>
                      <a:pPr>
                        <a:buNone/>
                      </a:pPr>
                      <a:r>
                        <a:rPr lang="en-IN" altLang="en-US" sz="1200"/>
                        <a:t>3.</a:t>
                      </a:r>
                      <a:r>
                        <a:rPr lang="en-US" sz="1200"/>
                        <a:t>Low-Interactive </a:t>
                      </a:r>
                      <a:r>
                        <a:rPr lang="en-IN" altLang="en-US" sz="1200"/>
                        <a:t>4.</a:t>
                      </a:r>
                      <a:r>
                        <a:rPr lang="en-US" sz="1200"/>
                        <a:t>Honeypot </a:t>
                      </a:r>
                      <a:endParaRPr lang="en-US" sz="1200"/>
                    </a:p>
                    <a:p>
                      <a:pPr>
                        <a:buNone/>
                      </a:pPr>
                      <a:r>
                        <a:rPr lang="en-IN" altLang="en-US" sz="1200"/>
                        <a:t>5.</a:t>
                      </a:r>
                      <a:r>
                        <a:rPr lang="en-US" sz="1200"/>
                        <a:t>Greynet</a:t>
                      </a:r>
                      <a:endParaRPr lang="en-US" sz="1200"/>
                    </a:p>
                  </a:txBody>
                  <a:tcPr/>
                </a:tc>
                <a:tc>
                  <a:txBody>
                    <a:bodyPr/>
                    <a:lstStyle/>
                    <a:p>
                      <a:pPr>
                        <a:buNone/>
                      </a:pPr>
                      <a:r>
                        <a:rPr lang="en-IN" altLang="en-US" sz="1200"/>
                        <a:t>T</a:t>
                      </a:r>
                      <a:r>
                        <a:rPr lang="en-US" sz="1200"/>
                        <a:t>he significance of cybersecurity challenges in our increasingly digital world and provides a balanced perspective on the threats and possible solutions. It is well-structured, concise, and engaging, making it an informative and thought-provoking piece.</a:t>
                      </a:r>
                      <a:endParaRPr lang="en-US" sz="1200"/>
                    </a:p>
                  </a:txBody>
                  <a:tcPr/>
                </a:tc>
              </a:tr>
              <a:tr h="2865120">
                <a:tc>
                  <a:txBody>
                    <a:bodyPr/>
                    <a:lstStyle/>
                    <a:p>
                      <a:pPr>
                        <a:buNone/>
                      </a:pPr>
                      <a:r>
                        <a:rPr lang="en-IN" altLang="en-US" sz="1200"/>
                        <a:t>4.</a:t>
                      </a:r>
                      <a:endParaRPr lang="en-IN" altLang="en-US" sz="1200"/>
                    </a:p>
                  </a:txBody>
                  <a:tcPr/>
                </a:tc>
                <a:tc>
                  <a:txBody>
                    <a:bodyPr/>
                    <a:lstStyle/>
                    <a:p>
                      <a:pPr>
                        <a:buNone/>
                      </a:pPr>
                      <a:r>
                        <a:rPr lang="en-IN" altLang="en-US" sz="1200"/>
                        <a:t> M. Bailey, E. Cooke, F. Jahanian, and J. Nazario.</a:t>
                      </a:r>
                      <a:endParaRPr lang="en-IN" altLang="en-US" sz="1200"/>
                    </a:p>
                    <a:p>
                      <a:pPr>
                        <a:buNone/>
                      </a:pPr>
                      <a:r>
                        <a:rPr lang="en-IN" altLang="en-US" sz="1200"/>
                        <a:t>‘The internet motion</a:t>
                      </a:r>
                      <a:endParaRPr lang="en-IN" altLang="en-US" sz="1200"/>
                    </a:p>
                    <a:p>
                      <a:pPr>
                        <a:buNone/>
                      </a:pPr>
                      <a:r>
                        <a:rPr lang="en-IN" altLang="en-US" sz="1200"/>
                        <a:t>sensor—A distributed blackhole monitoring system”</a:t>
                      </a:r>
                      <a:endParaRPr lang="en-IN" altLang="en-US" sz="1200"/>
                    </a:p>
                    <a:p>
                      <a:pPr>
                        <a:buNone/>
                      </a:pPr>
                      <a:endParaRPr lang="en-IN" altLang="en-US" sz="1200"/>
                    </a:p>
                  </a:txBody>
                  <a:tcPr/>
                </a:tc>
                <a:tc>
                  <a:txBody>
                    <a:bodyPr/>
                    <a:lstStyle/>
                    <a:p>
                      <a:pPr>
                        <a:buNone/>
                      </a:pPr>
                      <a:r>
                        <a:rPr lang="en-US" sz="1200"/>
                        <a:t> This connection, while</a:t>
                      </a:r>
                      <a:r>
                        <a:rPr lang="en-IN" altLang="en-US" sz="1200"/>
                        <a:t> </a:t>
                      </a:r>
                      <a:r>
                        <a:rPr lang="en-US" sz="1200"/>
                        <a:t>necessary, leaves network assets vulnerable to the rapidly</a:t>
                      </a:r>
                      <a:endParaRPr lang="en-US" sz="1200"/>
                    </a:p>
                    <a:p>
                      <a:pPr>
                        <a:buNone/>
                      </a:pPr>
                      <a:r>
                        <a:rPr lang="en-US" sz="1200"/>
                        <a:t>moving threats of today’s Internet, including fast moving</a:t>
                      </a:r>
                      <a:r>
                        <a:rPr lang="en-IN" altLang="en-US" sz="1200"/>
                        <a:t> </a:t>
                      </a:r>
                      <a:r>
                        <a:rPr lang="en-US" sz="1200"/>
                        <a:t>worms, distributed denial of service attacks, and routing exploits. These threats share several key properties. First and</a:t>
                      </a:r>
                      <a:endParaRPr lang="en-US" sz="1200"/>
                    </a:p>
                    <a:p>
                      <a:pPr>
                        <a:buNone/>
                      </a:pPr>
                      <a:r>
                        <a:rPr lang="en-US" sz="1200"/>
                        <a:t>foremost these threats are globally scoped, respecting no geographic or topological boundaries. Complicating matters,</a:t>
                      </a:r>
                      <a:r>
                        <a:rPr lang="en-IN" altLang="en-US" sz="1200"/>
                        <a:t> </a:t>
                      </a:r>
                      <a:r>
                        <a:rPr lang="en-US" sz="1200"/>
                        <a:t>they are sometimes zero-day threats, exploiting vulnerabilities for which no signature or patch has been developed,</a:t>
                      </a:r>
                      <a:r>
                        <a:rPr lang="en-IN" altLang="en-US" sz="1200"/>
                        <a:t> </a:t>
                      </a:r>
                      <a:r>
                        <a:rPr lang="en-US" sz="1200"/>
                        <a:t>making detection and mitigation of these threats problematic</a:t>
                      </a:r>
                      <a:r>
                        <a:rPr lang="en-IN" altLang="en-US" sz="1200"/>
                        <a:t>.</a:t>
                      </a:r>
                      <a:endParaRPr lang="en-IN" altLang="en-US" sz="1200"/>
                    </a:p>
                  </a:txBody>
                  <a:tcPr/>
                </a:tc>
                <a:tc>
                  <a:txBody>
                    <a:bodyPr/>
                    <a:lstStyle/>
                    <a:p>
                      <a:pPr>
                        <a:buNone/>
                      </a:pPr>
                      <a:r>
                        <a:rPr lang="en-IN" altLang="en-US" sz="1200"/>
                        <a:t>1.</a:t>
                      </a:r>
                      <a:r>
                        <a:rPr lang="en-US" sz="1200"/>
                        <a:t>Control-theoretic Approaches</a:t>
                      </a:r>
                      <a:r>
                        <a:rPr lang="en-IN" altLang="en-US" sz="1200"/>
                        <a:t>.</a:t>
                      </a:r>
                      <a:endParaRPr lang="en-IN" altLang="en-US" sz="1200"/>
                    </a:p>
                    <a:p>
                      <a:pPr>
                        <a:buNone/>
                      </a:pPr>
                      <a:r>
                        <a:rPr lang="en-IN" altLang="en-US" sz="1200"/>
                        <a:t>2. Cyber Security Approaches.</a:t>
                      </a:r>
                      <a:endParaRPr lang="en-IN" altLang="en-US" sz="1200"/>
                    </a:p>
                    <a:p>
                      <a:pPr>
                        <a:buNone/>
                      </a:pPr>
                      <a:r>
                        <a:rPr lang="en-IN" altLang="en-US" sz="1200"/>
                        <a:t>3.Probing Analysis.</a:t>
                      </a:r>
                      <a:endParaRPr lang="en-IN" altLang="en-US" sz="1200"/>
                    </a:p>
                  </a:txBody>
                  <a:tcPr/>
                </a:tc>
                <a:tc>
                  <a:txBody>
                    <a:bodyPr/>
                    <a:lstStyle/>
                    <a:p>
                      <a:pPr>
                        <a:buNone/>
                      </a:pPr>
                      <a:r>
                        <a:rPr lang="en-IN" altLang="en-US" sz="1200"/>
                        <a:t>1.Distributed Monitoring Infrastructure.</a:t>
                      </a:r>
                      <a:endParaRPr lang="en-IN" altLang="en-US" sz="1200"/>
                    </a:p>
                    <a:p>
                      <a:pPr>
                        <a:buNone/>
                      </a:pPr>
                      <a:r>
                        <a:rPr lang="en-IN" altLang="en-US" sz="1200"/>
                        <a:t>2.Lightweight Active Responder.</a:t>
                      </a:r>
                      <a:endParaRPr lang="en-IN" altLang="en-US" sz="1200"/>
                    </a:p>
                    <a:p>
                      <a:pPr>
                        <a:buNone/>
                      </a:pPr>
                      <a:r>
                        <a:rPr lang="en-IN" altLang="en-US" sz="1200"/>
                        <a:t>3.Payload Signatures and Caching.</a:t>
                      </a:r>
                      <a:endParaRPr lang="en-IN" altLang="en-US" sz="1200"/>
                    </a:p>
                  </a:txBody>
                  <a:tcPr/>
                </a:tc>
                <a:tc>
                  <a:txBody>
                    <a:bodyPr/>
                    <a:lstStyle/>
                    <a:p>
                      <a:pPr>
                        <a:buNone/>
                      </a:pPr>
                      <a:r>
                        <a:rPr lang="en-US" sz="1200"/>
                        <a:t>overview of the challenges posed by internet threats to national infrastructure and introduces the IMS as a solution designed to monitor and mitigate these threats by enhancing sensor coverage and service emulation. It also highlights the practical deployment of the IMS in various network environments.</a:t>
                      </a:r>
                      <a:endParaRPr lang="en-US" sz="1200"/>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304800"/>
            <a:ext cx="8991600" cy="461665"/>
          </a:xfrm>
          <a:prstGeom prst="rect">
            <a:avLst/>
          </a:prstGeom>
          <a:noFill/>
        </p:spPr>
        <p:txBody>
          <a:bodyPr wrap="square" rtlCol="0">
            <a:spAutoFit/>
          </a:bodyPr>
          <a:lstStyle/>
          <a:p>
            <a:r>
              <a:rPr lang="en-US" sz="2400" dirty="0">
                <a:solidFill>
                  <a:srgbClr val="FF0000"/>
                </a:solidFill>
                <a:latin typeface="+mj-lt"/>
                <a:cs typeface="Times New Roman" panose="02020603050405020304" pitchFamily="18" charset="0"/>
              </a:rPr>
              <a:t>Implementation of Existing System</a:t>
            </a:r>
            <a:endParaRPr lang="en-US" sz="2400" dirty="0">
              <a:solidFill>
                <a:srgbClr val="FF0000"/>
              </a:solidFill>
              <a:latin typeface="+mj-lt"/>
              <a:cs typeface="Times New Roman" panose="02020603050405020304" pitchFamily="18" charset="0"/>
            </a:endParaRPr>
          </a:p>
        </p:txBody>
      </p:sp>
      <p:sp>
        <p:nvSpPr>
          <p:cNvPr id="7" name="CustomShape 1"/>
          <p:cNvSpPr/>
          <p:nvPr/>
        </p:nvSpPr>
        <p:spPr>
          <a:xfrm>
            <a:off x="533400" y="766445"/>
            <a:ext cx="7923530" cy="76200"/>
          </a:xfrm>
          <a:prstGeom prst="rect">
            <a:avLst/>
          </a:prstGeom>
          <a:solidFill>
            <a:srgbClr val="7030A0"/>
          </a:solidFill>
          <a:ln w="25560">
            <a:solidFill>
              <a:srgbClr val="3A5F8B"/>
            </a:solidFill>
            <a:round/>
          </a:ln>
        </p:spPr>
        <p:txBody>
          <a:bodyPr/>
          <a:lstStyle/>
          <a:p>
            <a:endParaRPr lang="en-IN"/>
          </a:p>
        </p:txBody>
      </p:sp>
      <p:sp>
        <p:nvSpPr>
          <p:cNvPr id="2" name="Text Box 1"/>
          <p:cNvSpPr txBox="1"/>
          <p:nvPr/>
        </p:nvSpPr>
        <p:spPr>
          <a:xfrm>
            <a:off x="457200" y="1066800"/>
            <a:ext cx="7923530" cy="5492750"/>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The project outlines the need for monitoring and analyzing cyberattacks in the darknet and specifically focuses on detecting anomalous</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synchronization of spatiotemporal patterns in darknet traffic data. To implement such a system, you would need a combination of tools, technologies, and methodologies. Here's a broad outline of how you could implement this system:</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Data Collection</a:t>
            </a:r>
            <a:r>
              <a:rPr lang="en-US">
                <a:latin typeface="Times New Roman" panose="02020603050405020304" pitchFamily="18" charset="0"/>
                <a:cs typeface="Times New Roman" panose="02020603050405020304" pitchFamily="18" charset="0"/>
              </a:rPr>
              <a:t>:</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Set up data collection points within the darknet to gather network traffic data. This may involve deploying sensors or monitoring specific network segments.</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Data Storage</a:t>
            </a:r>
            <a:r>
              <a:rPr lang="en-US">
                <a:latin typeface="Times New Roman" panose="02020603050405020304" pitchFamily="18" charset="0"/>
                <a:cs typeface="Times New Roman" panose="02020603050405020304" pitchFamily="18" charset="0"/>
              </a:rPr>
              <a:t>:</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Design a robust data storage infrastructure to securely store the collected darknet traffic data. Consider using scalable databases or data lakes for this purpose.</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Data Preprocessing</a:t>
            </a:r>
            <a:r>
              <a:rPr lang="en-US">
                <a:latin typeface="Times New Roman" panose="02020603050405020304" pitchFamily="18" charset="0"/>
                <a:cs typeface="Times New Roman" panose="02020603050405020304" pitchFamily="18" charset="0"/>
              </a:rPr>
              <a:t>:</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Preprocess the raw data to clean, normalize, and format it for analysis.</a:t>
            </a:r>
            <a:r>
              <a:rPr lang="en-US"/>
              <a:t> </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00660" y="152400"/>
            <a:ext cx="8580755" cy="5077460"/>
          </a:xfrm>
          <a:prstGeom prst="rect">
            <a:avLst/>
          </a:prstGeom>
          <a:noFill/>
        </p:spPr>
        <p:txBody>
          <a:bodyPr wrap="square" rtlCol="0">
            <a:spAutoFit/>
          </a:bodyPr>
          <a:p>
            <a:pPr algn="just">
              <a:lnSpc>
                <a:spcPct val="150000"/>
              </a:lnSpc>
            </a:pPr>
            <a:r>
              <a:rPr lang="en-US" b="1">
                <a:latin typeface="Times New Roman" panose="02020603050405020304" pitchFamily="18" charset="0"/>
                <a:cs typeface="Times New Roman" panose="02020603050405020304" pitchFamily="18" charset="0"/>
              </a:rPr>
              <a:t>Spatiotemporal Analysis:</a:t>
            </a:r>
            <a:r>
              <a:rPr lang="en-IN" alt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Develop algorithms to analyze spatiotemporal patterns in the data. This may involve identifying trends in the timing and location of network traffic.</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Early Detection Metrics:</a:t>
            </a:r>
            <a:r>
              <a:rPr lang="en-IN" alt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Define metrics and thresholds for early detection of malware activities based on the analysis of spatiotemporal patterns.</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Visualization:</a:t>
            </a:r>
            <a:r>
              <a:rPr lang="en-IN" alt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Create visualization tools to help security analysts understand the detected anomalies better. Dashboards and graphs can make it easier to interpret results.</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Testing and Evaluation:</a:t>
            </a:r>
            <a:r>
              <a:rPr lang="en-IN" alt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Continuously test and evaluate the system's performance. Use labeled datasets to assess the accuracy and false-positive rate of your anomaly detection algorithms.</a:t>
            </a:r>
            <a:endParaRPr lang="en-US">
              <a:latin typeface="Times New Roman" panose="02020603050405020304" pitchFamily="18" charset="0"/>
              <a:cs typeface="Times New Roman" panose="02020603050405020304" pitchFamily="18" charset="0"/>
            </a:endParaRPr>
          </a:p>
          <a:p>
            <a:pPr algn="just">
              <a:lnSpc>
                <a:spcPct val="150000"/>
              </a:lnSpc>
            </a:pPr>
            <a:r>
              <a:rPr lang="en-US" b="1">
                <a:latin typeface="Times New Roman" panose="02020603050405020304" pitchFamily="18" charset="0"/>
                <a:cs typeface="Times New Roman" panose="02020603050405020304" pitchFamily="18" charset="0"/>
              </a:rPr>
              <a:t>Response Mechanism:</a:t>
            </a:r>
            <a:r>
              <a:rPr lang="en-IN" alt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Develop a response mechanism to take appropriate actions when a cyberattack is detected. This could involve isolating affected systems, notifying incident response teams, or blocking malicious IP addresses.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9685" y="0"/>
            <a:ext cx="9146540" cy="68478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35" y="0"/>
            <a:ext cx="9143365" cy="6857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44" name="CustomShape 2"/>
          <p:cNvSpPr/>
          <p:nvPr/>
        </p:nvSpPr>
        <p:spPr>
          <a:xfrm>
            <a:off x="457200" y="45720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panose="020F0502020204030204"/>
              </a:rPr>
              <a:t>Outline</a:t>
            </a:r>
            <a:endParaRPr>
              <a:solidFill>
                <a:srgbClr val="C00000"/>
              </a:solidFill>
            </a:endParaRPr>
          </a:p>
        </p:txBody>
      </p:sp>
      <p:sp>
        <p:nvSpPr>
          <p:cNvPr id="45" name="CustomShape 3"/>
          <p:cNvSpPr/>
          <p:nvPr/>
        </p:nvSpPr>
        <p:spPr>
          <a:xfrm>
            <a:off x="838200" y="1219370"/>
            <a:ext cx="6477000" cy="4456260"/>
          </a:xfrm>
          <a:prstGeom prst="rect">
            <a:avLst/>
          </a:prstGeom>
        </p:spPr>
        <p:txBody>
          <a:bodyPr lIns="90000" tIns="45000" rIns="90000" bIns="45000"/>
          <a:lstStyle/>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Abstract </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Introduction </a:t>
            </a:r>
            <a:endParaRPr lang="en-IN" sz="2000" b="1" dirty="0">
              <a:solidFill>
                <a:srgbClr val="000000"/>
              </a:solidFill>
              <a:latin typeface="Bookman Old Style" panose="02050604050505020204" pitchFamily="18" charset="0"/>
            </a:endParaRPr>
          </a:p>
          <a:p>
            <a:pPr>
              <a:lnSpc>
                <a:spcPct val="150000"/>
              </a:lnSpc>
              <a:buFont typeface="Arial" panose="020B0604020202020204"/>
              <a:buChar char="•"/>
            </a:pPr>
            <a:r>
              <a:rPr lang="en-IN" sz="2000" b="1" dirty="0">
                <a:solidFill>
                  <a:srgbClr val="000000"/>
                </a:solidFill>
                <a:latin typeface="Bookman Old Style" panose="02050604050505020204" pitchFamily="18" charset="0"/>
              </a:rPr>
              <a:t> Research Objective </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Problem Definition</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Scope of the Project</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Literature Review</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Implementation of Existing system</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Conclusion</a:t>
            </a:r>
            <a:endParaRPr lang="en-IN" sz="2000" b="1" dirty="0">
              <a:solidFill>
                <a:srgbClr val="000000"/>
              </a:solidFill>
              <a:latin typeface="Bookman Old Style" panose="02050604050505020204" pitchFamily="18" charset="0"/>
            </a:endParaRPr>
          </a:p>
          <a:p>
            <a:pPr>
              <a:lnSpc>
                <a:spcPct val="150000"/>
              </a:lnSpc>
              <a:buFont typeface="Arial" panose="020B0604020202020204" pitchFamily="34" charset="0"/>
              <a:buChar char="•"/>
            </a:pPr>
            <a:r>
              <a:rPr lang="en-IN" sz="2000" b="1" dirty="0">
                <a:solidFill>
                  <a:srgbClr val="000000"/>
                </a:solidFill>
                <a:latin typeface="Bookman Old Style" panose="02050604050505020204" pitchFamily="18" charset="0"/>
              </a:rPr>
              <a:t> References</a:t>
            </a:r>
            <a:endParaRPr lang="en-IN" sz="2000" b="1" dirty="0">
              <a:solidFill>
                <a:srgbClr val="000000"/>
              </a:solidFill>
              <a:latin typeface="Bookman Old Style" panose="02050604050505020204" pitchFamily="18" charset="0"/>
            </a:endParaRPr>
          </a:p>
          <a:p>
            <a:pPr indent="0">
              <a:lnSpc>
                <a:spcPct val="150000"/>
              </a:lnSpc>
              <a:buFont typeface="Arial" panose="020B0604020202020204" pitchFamily="34" charset="0"/>
              <a:buNone/>
            </a:pPr>
            <a:r>
              <a:rPr lang="en-IN" sz="2800" b="1" dirty="0">
                <a:solidFill>
                  <a:srgbClr val="000000"/>
                </a:solidFill>
                <a:latin typeface="Calibri" panose="020F0502020204030204"/>
              </a:rPr>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239895" cy="6857365"/>
          </a:xfrm>
          <a:prstGeom prst="rect">
            <a:avLst/>
          </a:prstGeom>
        </p:spPr>
      </p:pic>
      <p:pic>
        <p:nvPicPr>
          <p:cNvPr id="6" name="Picture 5"/>
          <p:cNvPicPr>
            <a:picLocks noChangeAspect="1"/>
          </p:cNvPicPr>
          <p:nvPr/>
        </p:nvPicPr>
        <p:blipFill>
          <a:blip r:embed="rId2"/>
          <a:stretch>
            <a:fillRect/>
          </a:stretch>
        </p:blipFill>
        <p:spPr>
          <a:xfrm>
            <a:off x="4169410" y="0"/>
            <a:ext cx="5001895"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533400" y="685800"/>
            <a:ext cx="8270240" cy="86995"/>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533400" y="228600"/>
            <a:ext cx="3048000" cy="523220"/>
          </a:xfrm>
          <a:prstGeom prst="rect">
            <a:avLst/>
          </a:prstGeom>
          <a:noFill/>
        </p:spPr>
        <p:txBody>
          <a:bodyPr wrap="square" rtlCol="0">
            <a:spAutoFit/>
          </a:bodyPr>
          <a:lstStyle/>
          <a:p>
            <a:r>
              <a:rPr lang="en-US" sz="2800" b="1" dirty="0">
                <a:solidFill>
                  <a:srgbClr val="C00000"/>
                </a:solidFill>
                <a:latin typeface="+mj-lt"/>
              </a:rPr>
              <a:t>Result</a:t>
            </a:r>
            <a:endParaRPr lang="en-US" sz="2800" b="1" dirty="0">
              <a:solidFill>
                <a:srgbClr val="C00000"/>
              </a:solidFill>
              <a:latin typeface="+mj-lt"/>
            </a:endParaRPr>
          </a:p>
        </p:txBody>
      </p:sp>
      <p:sp>
        <p:nvSpPr>
          <p:cNvPr id="3" name="Text Box 2"/>
          <p:cNvSpPr txBox="1"/>
          <p:nvPr/>
        </p:nvSpPr>
        <p:spPr>
          <a:xfrm>
            <a:off x="457200" y="751840"/>
            <a:ext cx="8346440" cy="5894070"/>
          </a:xfrm>
          <a:prstGeom prst="rect">
            <a:avLst/>
          </a:prstGeom>
          <a:noFill/>
        </p:spPr>
        <p:txBody>
          <a:bodyPr wrap="square" rtlCol="0" anchor="t">
            <a:noAutofit/>
          </a:bodyPr>
          <a:lstStyle/>
          <a:p>
            <a:pPr marL="285750" lvl="0" indent="-285750" algn="just" rtl="0">
              <a:lnSpc>
                <a:spcPct val="150000"/>
              </a:lnSpc>
              <a:spcBef>
                <a:spcPts val="100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sym typeface="+mn-ea"/>
              </a:rPr>
              <a:t>The successful implementation of the project for early detection of malware activities in darknet traffic data yields several significant results. Firstly, it significantly enhances overall network security by providing real-time detection of anomalies and potential threats. This capability leads to early threat detection, reducing the occurrence of security incidents and minimizing the likelihood of data breaches.</a:t>
            </a:r>
            <a:endParaRPr lang="en-US" dirty="0">
              <a:latin typeface="Times New Roman" panose="02020603050405020304" pitchFamily="18" charset="0"/>
              <a:cs typeface="Times New Roman" panose="02020603050405020304" pitchFamily="18" charset="0"/>
              <a:sym typeface="+mn-ea"/>
            </a:endParaRPr>
          </a:p>
          <a:p>
            <a:pPr marL="285750" lvl="0" indent="-285750" algn="just" rtl="0">
              <a:lnSpc>
                <a:spcPct val="150000"/>
              </a:lnSpc>
              <a:spcBef>
                <a:spcPts val="100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sym typeface="+mn-ea"/>
              </a:rPr>
              <a:t> It not only bolsters incident response but also decreases network downtime, resulting in cost savings associated with incident recovery. Compliance with data security and privacy regulations becomes more achievable, fostering trust among users </a:t>
            </a:r>
            <a:r>
              <a:rPr lang="en-US">
                <a:latin typeface="Times New Roman" panose="02020603050405020304" pitchFamily="18" charset="0"/>
                <a:cs typeface="Times New Roman" panose="02020603050405020304" pitchFamily="18" charset="0"/>
                <a:sym typeface="+mn-ea"/>
              </a:rPr>
              <a:t>and stakeholders</a:t>
            </a:r>
            <a:endParaRPr lang="en-US">
              <a:latin typeface="Times New Roman" panose="02020603050405020304" pitchFamily="18" charset="0"/>
              <a:cs typeface="Times New Roman" panose="02020603050405020304" pitchFamily="18" charset="0"/>
              <a:sym typeface="+mn-ea"/>
            </a:endParaRPr>
          </a:p>
          <a:p>
            <a:pPr marL="285750" lvl="0" indent="-285750" algn="just" rtl="0">
              <a:lnSpc>
                <a:spcPct val="150000"/>
              </a:lnSpc>
              <a:spcBef>
                <a:spcPts val="1000"/>
              </a:spcBef>
              <a:spcAft>
                <a:spcPts val="0"/>
              </a:spcAft>
              <a:buFont typeface="Arial" panose="020B0604020202020204" pitchFamily="34" charset="0"/>
              <a:buChar char="•"/>
            </a:pPr>
            <a:r>
              <a:rPr lang="en-US">
                <a:latin typeface="Times New Roman" panose="02020603050405020304" pitchFamily="18" charset="0"/>
                <a:cs typeface="Times New Roman" panose="02020603050405020304" pitchFamily="18" charset="0"/>
                <a:sym typeface="+mn-ea"/>
              </a:rPr>
              <a:t>Moreover</a:t>
            </a:r>
            <a:r>
              <a:rPr lang="en-US" dirty="0">
                <a:latin typeface="Times New Roman" panose="02020603050405020304" pitchFamily="18" charset="0"/>
                <a:cs typeface="Times New Roman" panose="02020603050405020304" pitchFamily="18" charset="0"/>
                <a:sym typeface="+mn-ea"/>
              </a:rPr>
              <a:t>, the system's reporting and visualization tools offer valuable insights into trends and patterns within darknet traffic data, aiding in informed security decision-making. The continuous feedback loop and model evolution lead to improved detection accuracy over time, adapting to evolving threats and maintaining scalability</a:t>
            </a:r>
            <a:endParaRPr lang="en-US"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835" y="8761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6565" y="304800"/>
            <a:ext cx="8381160" cy="455760"/>
          </a:xfrm>
          <a:prstGeom prst="rect">
            <a:avLst/>
          </a:prstGeom>
        </p:spPr>
        <p:txBody>
          <a:bodyPr lIns="90000" tIns="45000" rIns="90000" bIns="45000"/>
          <a:lstStyle/>
          <a:p>
            <a:pPr>
              <a:lnSpc>
                <a:spcPct val="100000"/>
              </a:lnSpc>
            </a:pPr>
            <a:r>
              <a:rPr lang="en-IN" sz="3200" b="1" dirty="0">
                <a:solidFill>
                  <a:srgbClr val="C00000"/>
                </a:solidFill>
                <a:latin typeface="+mj-lt"/>
              </a:rPr>
              <a:t>Conclusion</a:t>
            </a:r>
            <a:endParaRPr sz="3200" dirty="0">
              <a:solidFill>
                <a:srgbClr val="C00000"/>
              </a:solidFill>
              <a:latin typeface="+mj-lt"/>
            </a:endParaRPr>
          </a:p>
        </p:txBody>
      </p:sp>
      <p:sp>
        <p:nvSpPr>
          <p:cNvPr id="3" name="Text Box 2"/>
          <p:cNvSpPr txBox="1"/>
          <p:nvPr/>
        </p:nvSpPr>
        <p:spPr>
          <a:xfrm>
            <a:off x="456565" y="1143000"/>
            <a:ext cx="8380095" cy="507746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In this study, we introduced three independent machine learning methods to automatically estimate the synchro- nization of the spatiotemporal patterns of darknet traffic in real time and to detect anomalies. Those three methods are: Dark-GLASSO, Dark-NMF, and Dark-NTD. We also proposed Dark-TRACER, which integrates all three methods into a single framework. </a:t>
            </a:r>
            <a:endParaRPr lang="en-US">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We found that Dark-TRACER was able to complement the weaknesses of each module, achieving a 100% recall rate and detecting all malware activities in the experiment. It detected the malware on average 153.6 days earlier than the time when the threats were revealed to the public by reputable third-party security research organizations. As described in Sections V- D and VI-C, our future work is to reduce the number of false positives by identifying the fingerprints of investigative scanners and building a model to track them.</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457200" y="1066800"/>
            <a:ext cx="8148320" cy="762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457200" y="457200"/>
            <a:ext cx="2819400" cy="491490"/>
          </a:xfrm>
          <a:prstGeom prst="rect">
            <a:avLst/>
          </a:prstGeom>
          <a:noFill/>
        </p:spPr>
        <p:txBody>
          <a:bodyPr wrap="square" rtlCol="0">
            <a:noAutofit/>
          </a:bodyPr>
          <a:lstStyle/>
          <a:p>
            <a:r>
              <a:rPr lang="en-IN" sz="3200" b="1" dirty="0">
                <a:solidFill>
                  <a:srgbClr val="C00000"/>
                </a:solidFill>
                <a:latin typeface="+mj-lt"/>
              </a:rPr>
              <a:t>References</a:t>
            </a:r>
            <a:endParaRPr lang="en-IN" sz="3200" dirty="0">
              <a:solidFill>
                <a:srgbClr val="C00000"/>
              </a:solidFill>
              <a:latin typeface="+mj-lt"/>
            </a:endParaRPr>
          </a:p>
          <a:p>
            <a:endParaRPr lang="en-US" sz="3200" dirty="0">
              <a:latin typeface="+mj-lt"/>
            </a:endParaRPr>
          </a:p>
        </p:txBody>
      </p:sp>
      <p:sp>
        <p:nvSpPr>
          <p:cNvPr id="100" name="Text Box 99"/>
          <p:cNvSpPr txBox="1"/>
          <p:nvPr/>
        </p:nvSpPr>
        <p:spPr>
          <a:xfrm>
            <a:off x="457200" y="1295400"/>
            <a:ext cx="8147685" cy="3405505"/>
          </a:xfrm>
          <a:prstGeom prst="rect">
            <a:avLst/>
          </a:prstGeom>
          <a:noFill/>
          <a:ln w="9525">
            <a:noFill/>
          </a:ln>
        </p:spPr>
        <p:txBody>
          <a:bodyPr wrap="square">
            <a:noAutofit/>
          </a:bodyPr>
          <a:lstStyle/>
          <a:p>
            <a:pPr marL="342900" indent="-342900" algn="just">
              <a:buFont typeface="+mj-lt"/>
              <a:buAutoNum type="arabicPeriod"/>
            </a:pPr>
            <a:r>
              <a:rPr lang="en-US" b="0" dirty="0">
                <a:latin typeface="Times New Roman" panose="02020603050405020304" pitchFamily="18" charset="0"/>
                <a:ea typeface="SimSun" panose="02010600030101010101" pitchFamily="2" charset="-122"/>
              </a:rPr>
              <a:t>K. Hsu, H. Zhang, Z. Zhang, and R. Nigam. (2020). </a:t>
            </a:r>
            <a:r>
              <a:rPr lang="en-US" b="0" dirty="0" err="1">
                <a:latin typeface="Times New Roman" panose="02020603050405020304" pitchFamily="18" charset="0"/>
                <a:ea typeface="SimSun" panose="02010600030101010101" pitchFamily="2" charset="-122"/>
              </a:rPr>
              <a:t>Grandstream</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and </a:t>
            </a:r>
            <a:r>
              <a:rPr lang="en-US" b="0" dirty="0" err="1">
                <a:latin typeface="Times New Roman" panose="02020603050405020304" pitchFamily="18" charset="0"/>
                <a:ea typeface="SimSun" panose="02010600030101010101" pitchFamily="2" charset="-122"/>
              </a:rPr>
              <a:t>Draytek</a:t>
            </a:r>
            <a:r>
              <a:rPr lang="en-US" b="0" dirty="0">
                <a:latin typeface="Times New Roman" panose="02020603050405020304" pitchFamily="18" charset="0"/>
                <a:ea typeface="SimSun" panose="02010600030101010101" pitchFamily="2" charset="-122"/>
              </a:rPr>
              <a:t> Devices</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Exploited to Power New </a:t>
            </a:r>
            <a:r>
              <a:rPr lang="en-US" b="0" dirty="0" err="1">
                <a:latin typeface="Times New Roman" panose="02020603050405020304" pitchFamily="18" charset="0"/>
                <a:ea typeface="SimSun" panose="02010600030101010101" pitchFamily="2" charset="-122"/>
              </a:rPr>
              <a:t>Hoaxcalls</a:t>
            </a:r>
            <a:r>
              <a:rPr lang="en-US" b="0" dirty="0">
                <a:latin typeface="Times New Roman" panose="02020603050405020304" pitchFamily="18" charset="0"/>
                <a:ea typeface="SimSun" panose="02010600030101010101" pitchFamily="2" charset="-122"/>
              </a:rPr>
              <a:t> DDoS Botnet.</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[Online]. Available:</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https://unit42.paloaltonetworks.com/new-hoaxcalls-ddos-botnet/</a:t>
            </a: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r>
              <a:rPr lang="en-US" b="0" dirty="0">
                <a:latin typeface="Times New Roman" panose="02020603050405020304" pitchFamily="18" charset="0"/>
                <a:ea typeface="SimSun" panose="02010600030101010101" pitchFamily="2" charset="-122"/>
              </a:rPr>
              <a:t>[39]</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Pierre. (2020). Multiple Vulnerabilities found in </a:t>
            </a:r>
            <a:r>
              <a:rPr lang="en-US" b="0" dirty="0" err="1">
                <a:latin typeface="Times New Roman" panose="02020603050405020304" pitchFamily="18" charset="0"/>
                <a:ea typeface="SimSun" panose="02010600030101010101" pitchFamily="2" charset="-122"/>
              </a:rPr>
              <a:t>Zyxel</a:t>
            </a:r>
            <a:r>
              <a:rPr lang="en-US" b="0" dirty="0">
                <a:latin typeface="Times New Roman" panose="02020603050405020304" pitchFamily="18" charset="0"/>
                <a:ea typeface="SimSun" panose="02010600030101010101" pitchFamily="2" charset="-122"/>
              </a:rPr>
              <a:t> CNM </a:t>
            </a:r>
            <a:r>
              <a:rPr lang="en-US" b="0" dirty="0" err="1">
                <a:latin typeface="Times New Roman" panose="02020603050405020304" pitchFamily="18" charset="0"/>
                <a:ea typeface="SimSun" panose="02010600030101010101" pitchFamily="2" charset="-122"/>
              </a:rPr>
              <a:t>Secuman</a:t>
            </a:r>
            <a:r>
              <a:rPr lang="en-US" b="0" dirty="0">
                <a:latin typeface="Times New Roman" panose="02020603050405020304" pitchFamily="18" charset="0"/>
                <a:ea typeface="SimSun" panose="02010600030101010101" pitchFamily="2" charset="-122"/>
              </a:rPr>
              <a:t>-ager. [Online]. Available: https://pierrekim.github.io/blog/2020-03-09-zyxel-secumanager-0day-vuln% erabilities.html</a:t>
            </a: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r>
              <a:rPr lang="en-US" b="0" dirty="0">
                <a:latin typeface="Times New Roman" panose="02020603050405020304" pitchFamily="18" charset="0"/>
                <a:ea typeface="SimSun" panose="02010600030101010101" pitchFamily="2" charset="-122"/>
              </a:rPr>
              <a:t>[40] F-Secure. (2020).</a:t>
            </a:r>
            <a:r>
              <a:rPr lang="en-US" b="0" dirty="0" err="1">
                <a:latin typeface="Times New Roman" panose="02020603050405020304" pitchFamily="18" charset="0"/>
                <a:ea typeface="SimSun" panose="02010600030101010101" pitchFamily="2" charset="-122"/>
              </a:rPr>
              <a:t>Saltstack</a:t>
            </a:r>
            <a:r>
              <a:rPr lang="en-US" b="0" dirty="0">
                <a:latin typeface="Times New Roman" panose="02020603050405020304" pitchFamily="18" charset="0"/>
                <a:ea typeface="SimSun" panose="02010600030101010101" pitchFamily="2" charset="-122"/>
              </a:rPr>
              <a:t> Authorization Bypass. [Online]</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Available</a:t>
            </a:r>
            <a:r>
              <a:rPr lang="en-IN" altLang="en-US" b="0" dirty="0">
                <a:latin typeface="Times New Roman" panose="02020603050405020304" pitchFamily="18" charset="0"/>
                <a:ea typeface="SimSun" panose="02010600030101010101" pitchFamily="2" charset="-122"/>
              </a:rPr>
              <a:t> </a:t>
            </a:r>
            <a:r>
              <a:rPr lang="en-US" b="0" dirty="0">
                <a:latin typeface="Times New Roman" panose="02020603050405020304" pitchFamily="18" charset="0"/>
                <a:ea typeface="SimSun" panose="02010600030101010101" pitchFamily="2" charset="-122"/>
              </a:rPr>
              <a:t>:https://labs.fsecure.com/advisories/</a:t>
            </a:r>
            <a:r>
              <a:rPr lang="en-US" b="0" dirty="0" err="1">
                <a:latin typeface="Times New Roman" panose="02020603050405020304" pitchFamily="18" charset="0"/>
                <a:ea typeface="SimSun" panose="02010600030101010101" pitchFamily="2" charset="-122"/>
              </a:rPr>
              <a:t>saltstack</a:t>
            </a:r>
            <a:r>
              <a:rPr lang="en-US" b="0" dirty="0">
                <a:latin typeface="Times New Roman" panose="02020603050405020304" pitchFamily="18" charset="0"/>
                <a:ea typeface="SimSun" panose="02010600030101010101" pitchFamily="2" charset="-122"/>
              </a:rPr>
              <a:t>-authorization-bypass/ </a:t>
            </a: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r>
              <a:rPr lang="en-US" dirty="0">
                <a:latin typeface="Times New Roman" panose="02020603050405020304" pitchFamily="18" charset="0"/>
                <a:ea typeface="SimSun" panose="02010600030101010101" pitchFamily="2" charset="-122"/>
              </a:rPr>
              <a:t> </a:t>
            </a:r>
            <a:r>
              <a:rPr lang="en-IN" sz="1800" dirty="0">
                <a:solidFill>
                  <a:srgbClr val="000000"/>
                </a:solidFill>
                <a:effectLst/>
                <a:latin typeface="Times New Roman" panose="02020603050405020304" pitchFamily="18" charset="0"/>
                <a:ea typeface="Times New Roman" panose="02020603050405020304" pitchFamily="18" charset="0"/>
              </a:rPr>
              <a:t>R. Tanabe, T. Tamai, A. Fujita, R. </a:t>
            </a:r>
            <a:r>
              <a:rPr lang="en-IN" sz="1800" dirty="0" err="1">
                <a:solidFill>
                  <a:srgbClr val="000000"/>
                </a:solidFill>
                <a:effectLst/>
                <a:latin typeface="Times New Roman" panose="02020603050405020304" pitchFamily="18" charset="0"/>
                <a:ea typeface="Times New Roman" panose="02020603050405020304" pitchFamily="18" charset="0"/>
              </a:rPr>
              <a:t>Isawa</a:t>
            </a:r>
            <a:r>
              <a:rPr lang="en-IN" sz="1800" dirty="0">
                <a:solidFill>
                  <a:srgbClr val="000000"/>
                </a:solidFill>
                <a:effectLst/>
                <a:latin typeface="Times New Roman" panose="02020603050405020304" pitchFamily="18" charset="0"/>
                <a:ea typeface="Times New Roman" panose="02020603050405020304" pitchFamily="18" charset="0"/>
              </a:rPr>
              <a:t>, K. Yoshioka, T. Matsumoto, C. </a:t>
            </a:r>
            <a:r>
              <a:rPr lang="en-IN" sz="1800" dirty="0" err="1">
                <a:solidFill>
                  <a:srgbClr val="000000"/>
                </a:solidFill>
                <a:effectLst/>
                <a:latin typeface="Times New Roman" panose="02020603050405020304" pitchFamily="18" charset="0"/>
                <a:ea typeface="Times New Roman" panose="02020603050405020304" pitchFamily="18" charset="0"/>
              </a:rPr>
              <a:t>Gañán</a:t>
            </a:r>
            <a:r>
              <a:rPr lang="en-IN" sz="1800" dirty="0">
                <a:solidFill>
                  <a:srgbClr val="000000"/>
                </a:solidFill>
                <a:effectLst/>
                <a:latin typeface="Times New Roman" panose="02020603050405020304" pitchFamily="18" charset="0"/>
                <a:ea typeface="Times New Roman" panose="02020603050405020304" pitchFamily="18" charset="0"/>
              </a:rPr>
              <a:t>, and M. van </a:t>
            </a:r>
            <a:r>
              <a:rPr lang="en-IN" sz="1800" dirty="0" err="1">
                <a:solidFill>
                  <a:srgbClr val="000000"/>
                </a:solidFill>
                <a:effectLst/>
                <a:latin typeface="Times New Roman" panose="02020603050405020304" pitchFamily="18" charset="0"/>
                <a:ea typeface="Times New Roman" panose="02020603050405020304" pitchFamily="18" charset="0"/>
              </a:rPr>
              <a:t>Eeten</a:t>
            </a:r>
            <a:r>
              <a:rPr lang="en-IN" sz="1800" dirty="0">
                <a:solidFill>
                  <a:srgbClr val="000000"/>
                </a:solidFill>
                <a:effectLst/>
                <a:latin typeface="Times New Roman" panose="02020603050405020304" pitchFamily="18" charset="0"/>
                <a:ea typeface="Times New Roman" panose="02020603050405020304" pitchFamily="18" charset="0"/>
              </a:rPr>
              <a:t>, ‘‘Disposable botnets: Examining the anatomy of IoT botnet infrastructure</a:t>
            </a:r>
            <a:endParaRPr lang="en-US" sz="1800" dirty="0">
              <a:solidFill>
                <a:srgbClr val="000000"/>
              </a:solidFill>
              <a:effectLst/>
              <a:latin typeface="Times New Roman" panose="02020603050405020304" pitchFamily="18" charset="0"/>
              <a:ea typeface="SimSun" panose="02010600030101010101" pitchFamily="2" charset="-122"/>
            </a:endParaRPr>
          </a:p>
          <a:p>
            <a:pPr marL="342900" indent="-342900" algn="just">
              <a:buFont typeface="+mj-lt"/>
              <a:buAutoNum type="arabicPeriod"/>
            </a:pPr>
            <a:endParaRPr lang="en-US" b="0" dirty="0">
              <a:latin typeface="Times New Roman" panose="02020603050405020304" pitchFamily="18" charset="0"/>
              <a:ea typeface="SimSun" panose="02010600030101010101" pitchFamily="2" charset="-122"/>
            </a:endParaRPr>
          </a:p>
          <a:p>
            <a:pPr marL="342900" indent="-342900" algn="just">
              <a:buFont typeface="+mj-lt"/>
              <a:buAutoNum type="arabicPeriod"/>
            </a:pPr>
            <a:r>
              <a:rPr lang="en-IN" sz="1800" dirty="0">
                <a:solidFill>
                  <a:srgbClr val="000000"/>
                </a:solidFill>
                <a:effectLst/>
                <a:latin typeface="Times New Roman" panose="02020603050405020304" pitchFamily="18" charset="0"/>
                <a:ea typeface="Times New Roman" panose="02020603050405020304" pitchFamily="18" charset="0"/>
              </a:rPr>
              <a:t>C. Han, J. Shimamura, T. Takahashi, D. Inoue, J. Takeuchi, and K. Nakao, ‘‘Real-time detection of global cyberthreat based on darknet by estimating anomalous synchronization using graphical lasso</a:t>
            </a:r>
            <a:endParaRPr lang="en-US" b="0" dirty="0">
              <a:latin typeface="Times New Roman" panose="02020603050405020304" pitchFamily="18" charset="0"/>
              <a:ea typeface="SimSun"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3048000"/>
            <a:ext cx="6771598" cy="1569660"/>
          </a:xfrm>
          <a:prstGeom prst="rect">
            <a:avLst/>
          </a:prstGeom>
          <a:noFill/>
        </p:spPr>
        <p:txBody>
          <a:bodyPr wrap="none" lIns="91440" tIns="45720" rIns="91440" bIns="45720">
            <a:spAutoFit/>
          </a:bodyPr>
          <a:lstStyle/>
          <a:p>
            <a:pPr algn="ctr"/>
            <a:r>
              <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endPar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anose="020B0A04020102020204" pitchFamily="34" charset="0"/>
              </a:rPr>
              <a:t>Abstract </a:t>
            </a:r>
            <a:endParaRPr>
              <a:latin typeface="Arial Black" panose="020B0A04020102020204"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p>
          <a:p>
            <a:pPr>
              <a:lnSpc>
                <a:spcPct val="100000"/>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838200"/>
            <a:ext cx="8226425" cy="762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533400" y="305038"/>
            <a:ext cx="3657600"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rPr>
              <a:t>ABSTRACT</a:t>
            </a:r>
            <a:endParaRPr lang="en-US" sz="3200" b="1" dirty="0">
              <a:solidFill>
                <a:srgbClr val="C00000"/>
              </a:solidFill>
              <a:latin typeface="Calibri" panose="020F0502020204030204" pitchFamily="34" charset="0"/>
            </a:endParaRPr>
          </a:p>
        </p:txBody>
      </p:sp>
      <p:sp>
        <p:nvSpPr>
          <p:cNvPr id="2" name="Text Box 1"/>
          <p:cNvSpPr txBox="1"/>
          <p:nvPr/>
        </p:nvSpPr>
        <p:spPr>
          <a:xfrm>
            <a:off x="381000" y="1143000"/>
            <a:ext cx="8301990" cy="5506085"/>
          </a:xfrm>
          <a:prstGeom prst="rect">
            <a:avLst/>
          </a:prstGeom>
          <a:noFill/>
        </p:spPr>
        <p:txBody>
          <a:bodyPr wrap="square" rtlCol="0">
            <a:no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cyberattacks become increasingly prevalent globally, there is a need to identify trends in these cyberattacks and take suitable countermeasures quickly.</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darknet, an unused IP address space, is relatively conducive to observing and analyzing indiscriminate cyberattacks because of the absence of legitimate communication.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Indiscriminate scanning activities by malware to spread their infections often show similar spatiotemporal patterns, and such trends are also observed on the darknet.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address the problem of early detection of malware activities, we focus on anomalous synchronization of spatiotemporal patterns observed in darknet traffic data</a:t>
            </a:r>
            <a:r>
              <a:rPr lang="en-IN" alt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indent="0" algn="just">
              <a:lnSpc>
                <a:spcPct val="150000"/>
              </a:lnSpc>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228600" y="4267200"/>
            <a:ext cx="8381520" cy="75480"/>
          </a:xfrm>
          <a:prstGeom prst="rect">
            <a:avLst/>
          </a:prstGeom>
          <a:solidFill>
            <a:srgbClr val="7030A0"/>
          </a:solidFill>
          <a:ln w="25560">
            <a:solidFill>
              <a:srgbClr val="3A5F8B"/>
            </a:solidFill>
            <a:round/>
          </a:ln>
        </p:spPr>
        <p:txBody>
          <a:bodyPr/>
          <a:lstStyle/>
          <a:p>
            <a:endParaRPr lang="en-IN"/>
          </a:p>
        </p:txBody>
      </p:sp>
      <p:sp>
        <p:nvSpPr>
          <p:cNvPr id="47" name="CustomShape 2"/>
          <p:cNvSpPr/>
          <p:nvPr/>
        </p:nvSpPr>
        <p:spPr>
          <a:xfrm>
            <a:off x="-914400" y="3429000"/>
            <a:ext cx="1089660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anose="020B0A04020102020204"/>
              </a:rPr>
              <a:t>I</a:t>
            </a:r>
            <a:r>
              <a:rPr lang="en-IN" sz="3200" b="1" dirty="0">
                <a:solidFill>
                  <a:srgbClr val="000000"/>
                </a:solidFill>
                <a:latin typeface="Arial Black" panose="020B0A04020102020204"/>
              </a:rPr>
              <a:t>NTRODUCTION</a:t>
            </a:r>
            <a:endParaRPr lang="en-IN" sz="3200" b="1" dirty="0">
              <a:solidFill>
                <a:srgbClr val="000000"/>
              </a:solidFill>
              <a:latin typeface="Arial Black" panose="020B0A040201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462915" y="806965"/>
            <a:ext cx="8381160" cy="75600"/>
          </a:xfrm>
          <a:prstGeom prst="rect">
            <a:avLst/>
          </a:prstGeom>
          <a:solidFill>
            <a:srgbClr val="7030A0"/>
          </a:solidFill>
          <a:ln w="25560">
            <a:solidFill>
              <a:srgbClr val="3A5F8B"/>
            </a:solidFill>
            <a:round/>
          </a:ln>
        </p:spPr>
        <p:txBody>
          <a:bodyPr/>
          <a:lstStyle/>
          <a:p>
            <a:endParaRPr lang="en-IN"/>
          </a:p>
        </p:txBody>
      </p:sp>
      <p:sp>
        <p:nvSpPr>
          <p:cNvPr id="50" name="CustomShape 2"/>
          <p:cNvSpPr/>
          <p:nvPr/>
        </p:nvSpPr>
        <p:spPr>
          <a:xfrm>
            <a:off x="457200" y="260125"/>
            <a:ext cx="8381160" cy="577440"/>
          </a:xfrm>
          <a:prstGeom prst="rect">
            <a:avLst/>
          </a:prstGeom>
        </p:spPr>
        <p:txBody>
          <a:bodyPr lIns="90000" tIns="45000" rIns="90000" bIns="45000"/>
          <a:lstStyle/>
          <a:p>
            <a:pPr>
              <a:lnSpc>
                <a:spcPct val="100000"/>
              </a:lnSpc>
            </a:pPr>
            <a:r>
              <a:rPr lang="en-IN" sz="3200" b="1" dirty="0">
                <a:solidFill>
                  <a:srgbClr val="C00000"/>
                </a:solidFill>
              </a:rPr>
              <a:t>Introduction</a:t>
            </a:r>
            <a:endParaRPr dirty="0">
              <a:solidFill>
                <a:srgbClr val="C00000"/>
              </a:solidFill>
            </a:endParaRPr>
          </a:p>
        </p:txBody>
      </p:sp>
      <p:sp>
        <p:nvSpPr>
          <p:cNvPr id="5" name="TextBox 4"/>
          <p:cNvSpPr txBox="1"/>
          <p:nvPr/>
        </p:nvSpPr>
        <p:spPr>
          <a:xfrm>
            <a:off x="381000" y="914400"/>
            <a:ext cx="8539480" cy="5818505"/>
          </a:xfrm>
          <a:prstGeom prst="rect">
            <a:avLst/>
          </a:prstGeom>
          <a:noFill/>
        </p:spPr>
        <p:txBody>
          <a:bodyPr wrap="square" rtlCol="0">
            <a:no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recent years, an increasingly large number of indiscriminate cyberattacks have been observed on the Internet, and it is therefore becoming increasingly costly to analyze these attacks.</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maintain security of the Internet, it is necessary to quickly recognize global cyberattack trends, specify their causes, devise counter</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measures, and alert the world of the details of the threat.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 this purpose, it is important to detect the indiscriminate scanning attack activities caused by malware at an early stage before a particular attack becomes a </a:t>
            </a:r>
            <a:r>
              <a:rPr lang="en-US" dirty="0" err="1">
                <a:latin typeface="Times New Roman" panose="02020603050405020304" pitchFamily="18" charset="0"/>
                <a:cs typeface="Times New Roman" panose="02020603050405020304" pitchFamily="18" charset="0"/>
              </a:rPr>
              <a:t>pandemic.</a:t>
            </a:r>
            <a:endParaRPr lang="en-US" dirty="0" err="1">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However</a:t>
            </a:r>
            <a:r>
              <a:rPr lang="en-US" dirty="0">
                <a:latin typeface="Times New Roman" panose="02020603050405020304" pitchFamily="18" charset="0"/>
                <a:cs typeface="Times New Roman" panose="02020603050405020304" pitchFamily="18" charset="0"/>
              </a:rPr>
              <a:t>, it is challenging to identify malware scanning attacks among the massive amount of benign traffic in regular networks. Therefore, we adopted unused IP address spaces (darknets).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panose="020B0A04020102020204" pitchFamily="34" charset="0"/>
              </a:rPr>
              <a:t>Research Objective </a:t>
            </a:r>
            <a:endParaRPr lang="en-IN" sz="4400" b="1" dirty="0">
              <a:solidFill>
                <a:srgbClr val="000000"/>
              </a:solidFill>
              <a:latin typeface="Arial Black" panose="020B0A04020102020204" pitchFamily="34" charset="0"/>
            </a:endParaRPr>
          </a:p>
          <a:p>
            <a:pPr algn="r">
              <a:lnSpc>
                <a:spcPct val="100000"/>
              </a:lnSpc>
            </a:pPr>
            <a:r>
              <a:rPr lang="en-IN" sz="4400" b="1" dirty="0">
                <a:solidFill>
                  <a:srgbClr val="000000"/>
                </a:solidFill>
                <a:latin typeface="Arial Black" panose="020B0A04020102020204" pitchFamily="34" charset="0"/>
              </a:rPr>
              <a:t> </a:t>
            </a:r>
            <a:endParaRPr>
              <a:latin typeface="Arial Black" panose="020B0A04020102020204"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p>
          <a:p>
            <a:pPr>
              <a:lnSpc>
                <a:spcPct val="10000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533400" y="741680"/>
            <a:ext cx="8288655" cy="76200"/>
          </a:xfrm>
          <a:prstGeom prst="rect">
            <a:avLst/>
          </a:prstGeom>
          <a:solidFill>
            <a:srgbClr val="7030A0"/>
          </a:solidFill>
          <a:ln w="25560">
            <a:solidFill>
              <a:srgbClr val="3A5F8B"/>
            </a:solidFill>
            <a:round/>
          </a:ln>
        </p:spPr>
        <p:txBody>
          <a:bodyPr/>
          <a:lstStyle/>
          <a:p>
            <a:endParaRPr lang="en-IN"/>
          </a:p>
        </p:txBody>
      </p:sp>
      <p:sp>
        <p:nvSpPr>
          <p:cNvPr id="7" name="TextBox 6"/>
          <p:cNvSpPr txBox="1"/>
          <p:nvPr/>
        </p:nvSpPr>
        <p:spPr>
          <a:xfrm>
            <a:off x="457200" y="177165"/>
            <a:ext cx="4648200" cy="584775"/>
          </a:xfrm>
          <a:prstGeom prst="rect">
            <a:avLst/>
          </a:prstGeom>
          <a:noFill/>
        </p:spPr>
        <p:txBody>
          <a:bodyPr wrap="square" rtlCol="0">
            <a:spAutoFit/>
          </a:bodyPr>
          <a:lstStyle/>
          <a:p>
            <a:r>
              <a:rPr lang="en-US" sz="3200" b="1" dirty="0">
                <a:solidFill>
                  <a:srgbClr val="C00000"/>
                </a:solidFill>
                <a:latin typeface="+mj-lt"/>
              </a:rPr>
              <a:t>Research objective</a:t>
            </a:r>
            <a:endParaRPr lang="en-US" sz="3200" b="1" dirty="0">
              <a:solidFill>
                <a:srgbClr val="C00000"/>
              </a:solidFill>
              <a:latin typeface="+mj-lt"/>
            </a:endParaRPr>
          </a:p>
        </p:txBody>
      </p:sp>
      <p:sp>
        <p:nvSpPr>
          <p:cNvPr id="2" name="Text Box 1"/>
          <p:cNvSpPr txBox="1"/>
          <p:nvPr/>
        </p:nvSpPr>
        <p:spPr>
          <a:xfrm>
            <a:off x="381000" y="838200"/>
            <a:ext cx="8533765" cy="5868035"/>
          </a:xfrm>
          <a:prstGeom prst="rect">
            <a:avLst/>
          </a:prstGeom>
          <a:noFill/>
        </p:spPr>
        <p:txBody>
          <a:bodyPr wrap="square" rtlCol="0" anchor="t">
            <a:noAutofit/>
          </a:bodyPr>
          <a:lstStyle/>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Early Detection of Malware Activities:</a:t>
            </a:r>
            <a:r>
              <a:rPr lang="en-US" dirty="0">
                <a:latin typeface="Times New Roman" panose="02020603050405020304" pitchFamily="18" charset="0"/>
                <a:cs typeface="Times New Roman" panose="02020603050405020304" pitchFamily="18" charset="0"/>
              </a:rPr>
              <a:t> The primary research </a:t>
            </a:r>
            <a:r>
              <a:rPr lang="en-US" dirty="0" err="1">
                <a:latin typeface="Times New Roman" panose="02020603050405020304" pitchFamily="18" charset="0"/>
                <a:cs typeface="Times New Roman" panose="02020603050405020304" pitchFamily="18" charset="0"/>
              </a:rPr>
              <a:t>objective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enable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early</a:t>
            </a:r>
            <a:r>
              <a:rPr lang="en-US" dirty="0">
                <a:latin typeface="Times New Roman" panose="02020603050405020304" pitchFamily="18" charset="0"/>
                <a:cs typeface="Times New Roman" panose="02020603050405020304" pitchFamily="18" charset="0"/>
              </a:rPr>
              <a:t> detection of malware activities in the context of cyber</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attacks.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Anomalous Synchronization:</a:t>
            </a:r>
            <a:r>
              <a:rPr lang="en-US" dirty="0">
                <a:latin typeface="Times New Roman" panose="02020603050405020304" pitchFamily="18" charset="0"/>
                <a:cs typeface="Times New Roman" panose="02020603050405020304" pitchFamily="18" charset="0"/>
              </a:rPr>
              <a:t> The focus of the research is </a:t>
            </a:r>
            <a:r>
              <a:rPr lang="en-US" dirty="0" err="1">
                <a:latin typeface="Times New Roman" panose="02020603050405020304" pitchFamily="18" charset="0"/>
                <a:cs typeface="Times New Roman" panose="02020603050405020304" pitchFamily="18" charset="0"/>
              </a:rPr>
              <a:t>on</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identifying</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understanding</a:t>
            </a:r>
            <a:r>
              <a:rPr lang="en-US" dirty="0">
                <a:latin typeface="Times New Roman" panose="02020603050405020304" pitchFamily="18" charset="0"/>
                <a:cs typeface="Times New Roman" panose="02020603050405020304" pitchFamily="18" charset="0"/>
              </a:rPr>
              <a:t> anomalous synchronization patterns within spatiotemporal </a:t>
            </a:r>
            <a:r>
              <a:rPr lang="en-US" dirty="0" err="1">
                <a:latin typeface="Times New Roman" panose="02020603050405020304" pitchFamily="18" charset="0"/>
                <a:cs typeface="Times New Roman" panose="02020603050405020304" pitchFamily="18" charset="0"/>
              </a:rPr>
              <a:t>darknet</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traffic</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Machine Learning Methods:</a:t>
            </a:r>
            <a:r>
              <a:rPr lang="en-US" dirty="0">
                <a:latin typeface="Times New Roman" panose="02020603050405020304" pitchFamily="18" charset="0"/>
                <a:cs typeface="Times New Roman" panose="02020603050405020304" pitchFamily="18" charset="0"/>
              </a:rPr>
              <a:t> The study aims to develop and </a:t>
            </a:r>
            <a:r>
              <a:rPr lang="en-US" dirty="0" err="1">
                <a:latin typeface="Times New Roman" panose="02020603050405020304" pitchFamily="18" charset="0"/>
                <a:cs typeface="Times New Roman" panose="02020603050405020304" pitchFamily="18" charset="0"/>
              </a:rPr>
              <a:t>utilize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three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independent</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machine</a:t>
            </a:r>
            <a:r>
              <a:rPr lang="en-US" dirty="0">
                <a:latin typeface="Times New Roman" panose="02020603050405020304" pitchFamily="18" charset="0"/>
                <a:cs typeface="Times New Roman" panose="02020603050405020304" pitchFamily="18" charset="0"/>
              </a:rPr>
              <a:t> learning methods to automatically estimate and detect </a:t>
            </a:r>
            <a:r>
              <a:rPr lang="en-US" dirty="0" err="1">
                <a:latin typeface="Times New Roman" panose="02020603050405020304" pitchFamily="18" charset="0"/>
                <a:cs typeface="Times New Roman" panose="02020603050405020304" pitchFamily="18" charset="0"/>
              </a:rPr>
              <a:t>these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anomalous</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patterns</a:t>
            </a:r>
            <a:r>
              <a:rPr lang="en-US" dirty="0">
                <a:latin typeface="Times New Roman" panose="02020603050405020304" pitchFamily="18" charset="0"/>
                <a:cs typeface="Times New Roman" panose="02020603050405020304" pitchFamily="18" charset="0"/>
              </a:rPr>
              <a:t> in real-time.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Comprehensive Framework:</a:t>
            </a:r>
            <a:r>
              <a:rPr lang="en-US" dirty="0">
                <a:latin typeface="Times New Roman" panose="02020603050405020304" pitchFamily="18" charset="0"/>
                <a:cs typeface="Times New Roman" panose="02020603050405020304" pitchFamily="18" charset="0"/>
              </a:rPr>
              <a:t> The research aims to create </a:t>
            </a:r>
            <a:r>
              <a:rPr lang="en-US" dirty="0" err="1">
                <a:latin typeface="Times New Roman" panose="02020603050405020304" pitchFamily="18" charset="0"/>
                <a:cs typeface="Times New Roman" panose="02020603050405020304" pitchFamily="18" charset="0"/>
              </a:rPr>
              <a:t>a</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comprehensive</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framework</a:t>
            </a:r>
            <a:r>
              <a:rPr lang="en-US" dirty="0">
                <a:latin typeface="Times New Roman" panose="02020603050405020304" pitchFamily="18" charset="0"/>
                <a:cs typeface="Times New Roman" panose="02020603050405020304" pitchFamily="18" charset="0"/>
              </a:rPr>
              <a:t> that combines these methods, leveraging their </a:t>
            </a:r>
            <a:r>
              <a:rPr lang="en-US" dirty="0" err="1">
                <a:latin typeface="Times New Roman" panose="02020603050405020304" pitchFamily="18" charset="0"/>
                <a:cs typeface="Times New Roman" panose="02020603050405020304" pitchFamily="18" charset="0"/>
              </a:rPr>
              <a:t>complementary</a:t>
            </a:r>
            <a:r>
              <a:rPr lang="en-IN" altLang="en-US" dirty="0" err="1">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strengths,toimprove</a:t>
            </a:r>
            <a:r>
              <a:rPr lang="en-US" dirty="0">
                <a:latin typeface="Times New Roman" panose="02020603050405020304" pitchFamily="18" charset="0"/>
                <a:cs typeface="Times New Roman" panose="02020603050405020304" pitchFamily="18" charset="0"/>
              </a:rPr>
              <a:t> the accuracy of detection.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Achieving 100% Recall Rate:</a:t>
            </a:r>
            <a:r>
              <a:rPr lang="en-US" dirty="0">
                <a:latin typeface="Times New Roman" panose="02020603050405020304" pitchFamily="18" charset="0"/>
                <a:cs typeface="Times New Roman" panose="02020603050405020304" pitchFamily="18" charset="0"/>
              </a:rPr>
              <a:t> The ultimate research goal is to achieve</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100%</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recall</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rate</a:t>
            </a:r>
            <a:r>
              <a:rPr lang="en-IN" alt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p>
          <a:p>
            <a:pPr>
              <a:lnSpc>
                <a:spcPct val="150000"/>
              </a:lnSpc>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anose="020B0A04020102020204" pitchFamily="34" charset="0"/>
              </a:rPr>
              <a:t>Problem Definition </a:t>
            </a:r>
            <a:endParaRPr dirty="0">
              <a:latin typeface="Arial Black" panose="020B0A04020102020204"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p>
          <a:p>
            <a:pPr>
              <a:lnSpc>
                <a:spcPct val="1000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14227</Words>
  <Application>WPS Presentation</Application>
  <PresentationFormat>On-screen Show (4:3)</PresentationFormat>
  <Paragraphs>248</Paragraphs>
  <Slides>24</Slides>
  <Notes>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SimSun</vt:lpstr>
      <vt:lpstr>Wingdings</vt:lpstr>
      <vt:lpstr>StarSymbol</vt:lpstr>
      <vt:lpstr>Segoe Print</vt:lpstr>
      <vt:lpstr>Calibri</vt:lpstr>
      <vt:lpstr>Times New Roman</vt:lpstr>
      <vt:lpstr>Bookman Old Style</vt:lpstr>
      <vt:lpstr>Arial</vt:lpstr>
      <vt:lpstr>Arial Black</vt:lpstr>
      <vt:lpstr>Calibri</vt:lpstr>
      <vt:lpstr>Wingdings</vt:lpstr>
      <vt:lpstr>Times New Roman</vt:lpstr>
      <vt:lpstr>Arial Black</vt:lpstr>
      <vt:lpstr>Microsoft YaHei</vt:lpstr>
      <vt:lpstr>Arial Unicode MS</vt:lpstr>
      <vt:lpstr>DejaVu Sans</vt:lpstr>
      <vt:lpstr>Algerian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Hareen</dc:creator>
  <cp:lastModifiedBy>Praveen Kumar .B</cp:lastModifiedBy>
  <cp:revision>736</cp:revision>
  <dcterms:created xsi:type="dcterms:W3CDTF">2023-10-14T04:23:00Z</dcterms:created>
  <dcterms:modified xsi:type="dcterms:W3CDTF">2023-11-04T17:29:54Z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220DBAFE07204CF6ADC33F7F454BB30D_13</vt:lpwstr>
  </property>
  <property fmtid="{D5CDD505-2E9C-101B-9397-08002B2CF9AE}" pid="3" name="KSOProductBuildVer">
    <vt:lpwstr>1033-12.2.0.13266</vt:lpwstr>
  </property>
</Properties>
</file>